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F58AE9-7B36-4364-BFF3-69172BF9B452}">
  <a:tblStyle styleId="{D7F58AE9-7B36-4364-BFF3-69172BF9B452}"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9"/>
  </p:normalViewPr>
  <p:slideViewPr>
    <p:cSldViewPr snapToGrid="0" snapToObjects="1">
      <p:cViewPr varScale="1">
        <p:scale>
          <a:sx n="144" d="100"/>
          <a:sy n="144" d="100"/>
        </p:scale>
        <p:origin x="72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7220593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ogle.com/analytics/web/#home/" TargetMode="External"/><Relationship Id="rId4" Type="http://schemas.openxmlformats.org/officeDocument/2006/relationships/hyperlink" Target="https://support.google.com/analytics/answer/6132368" TargetMode="External"/><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github.com/osulp/scholarsarchive-dspace/tree/3479550e7feb281d87c402061da5af4a05c627fb/dspace-xmlui" TargetMode="External"/><Relationship Id="rId4" Type="http://schemas.openxmlformats.org/officeDocument/2006/relationships/hyperlink" Target="https://github.com/osulp/scholarsarchive-dspace/tree/3479550e7feb281d87c402061da5af4a05c627fb/dspace-xmlui/src" TargetMode="External"/><Relationship Id="rId5" Type="http://schemas.openxmlformats.org/officeDocument/2006/relationships/hyperlink" Target="https://github.com/osulp/scholarsarchive-dspace/tree/3479550e7feb281d87c402061da5af4a05c627fb/dspace-xmlui/src/main" TargetMode="External"/><Relationship Id="rId6" Type="http://schemas.openxmlformats.org/officeDocument/2006/relationships/hyperlink" Target="https://github.com/osulp/scholarsarchive-dspace/tree/3479550e7feb281d87c402061da5af4a05c627fb/dspace-xmlui/src/main/webapp" TargetMode="External"/><Relationship Id="rId7" Type="http://schemas.openxmlformats.org/officeDocument/2006/relationships/hyperlink" Target="https://github.com/osulp/scholarsarchive-dspace/tree/3479550e7feb281d87c402061da5af4a05c627fb/dspace-xmlui/src/main/webapp/themes" TargetMode="External"/><Relationship Id="rId8" Type="http://schemas.openxmlformats.org/officeDocument/2006/relationships/hyperlink" Target="https://github.com/osulp/scholarsarchive-dspace/tree/3479550e7feb281d87c402061da5af4a05c627fb/dspace-xmlui/src/main/webapp/themes/Mirage" TargetMode="External"/><Relationship Id="rId9" Type="http://schemas.openxmlformats.org/officeDocument/2006/relationships/hyperlink" Target="https://github.com/osulp/scholarsarchive-dspace/tree/3479550e7feb281d87c402061da5af4a05c627fb/dspace-xmlui/src/main/webapp/themes/Mirage/lib" TargetMode="External"/><Relationship Id="rId10" Type="http://schemas.openxmlformats.org/officeDocument/2006/relationships/hyperlink" Target="https://github.com/osulp/scholarsarchive-dspace/tree/3479550e7feb281d87c402061da5af4a05c627fb/dspace-xmlui/src/main/webapp/themes/Mirage/lib/xsl" TargetMode="External"/><Relationship Id="rId11" Type="http://schemas.openxmlformats.org/officeDocument/2006/relationships/hyperlink" Target="https://github.com/osulp/scholarsarchive-dspace/tree/3479550e7feb281d87c402061da5af4a05c627fb/dspace-xmlui/src/main/webapp/themes/Mirage/lib/xsl/core" TargetMode="External"/><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1" Type="http://schemas.openxmlformats.org/officeDocument/2006/relationships/hyperlink" Target="https://github.com/osulp/scholarsarchive-dspace/tree/3479550e7feb281d87c402061da5af4a05c627fb/dspace-xmlui/src/main/webapp/themes/Mirage/lib/xsl/aspect" TargetMode="External"/><Relationship Id="rId12" Type="http://schemas.openxmlformats.org/officeDocument/2006/relationships/hyperlink" Target="https://github.com/osulp/scholarsarchive-dspace/tree/3479550e7feb281d87c402061da5af4a05c627fb/dspace-xmlui/src/main/webapp/themes/Mirage/lib/xsl/aspect/artifactbrowser" TargetMode="External"/><Relationship Id="rId1" Type="http://schemas.openxmlformats.org/officeDocument/2006/relationships/notesMaster" Target="../notesMasters/notesMaster1.xml"/><Relationship Id="rId2" Type="http://schemas.openxmlformats.org/officeDocument/2006/relationships/slide" Target="../slides/slide13.xml"/><Relationship Id="rId3" Type="http://schemas.openxmlformats.org/officeDocument/2006/relationships/hyperlink" Target="https://github.com/osulp/scholarsarchive-dspace/tree/3479550e7feb281d87c402061da5af4a05c627fb/dspace-xmlui" TargetMode="External"/><Relationship Id="rId4" Type="http://schemas.openxmlformats.org/officeDocument/2006/relationships/hyperlink" Target="https://github.com/osulp/scholarsarchive-dspace/tree/3479550e7feb281d87c402061da5af4a05c627fb/dspace-xmlui/src" TargetMode="External"/><Relationship Id="rId5" Type="http://schemas.openxmlformats.org/officeDocument/2006/relationships/hyperlink" Target="https://github.com/osulp/scholarsarchive-dspace/tree/3479550e7feb281d87c402061da5af4a05c627fb/dspace-xmlui/src/main" TargetMode="External"/><Relationship Id="rId6" Type="http://schemas.openxmlformats.org/officeDocument/2006/relationships/hyperlink" Target="https://github.com/osulp/scholarsarchive-dspace/tree/3479550e7feb281d87c402061da5af4a05c627fb/dspace-xmlui/src/main/webapp" TargetMode="External"/><Relationship Id="rId7" Type="http://schemas.openxmlformats.org/officeDocument/2006/relationships/hyperlink" Target="https://github.com/osulp/scholarsarchive-dspace/tree/3479550e7feb281d87c402061da5af4a05c627fb/dspace-xmlui/src/main/webapp/themes" TargetMode="External"/><Relationship Id="rId8" Type="http://schemas.openxmlformats.org/officeDocument/2006/relationships/hyperlink" Target="https://github.com/osulp/scholarsarchive-dspace/tree/3479550e7feb281d87c402061da5af4a05c627fb/dspace-xmlui/src/main/webapp/themes/Mirage" TargetMode="External"/><Relationship Id="rId9" Type="http://schemas.openxmlformats.org/officeDocument/2006/relationships/hyperlink" Target="https://github.com/osulp/scholarsarchive-dspace/tree/3479550e7feb281d87c402061da5af4a05c627fb/dspace-xmlui/src/main/webapp/themes/Mirage/lib" TargetMode="External"/><Relationship Id="rId10" Type="http://schemas.openxmlformats.org/officeDocument/2006/relationships/hyperlink" Target="https://github.com/osulp/scholarsarchive-dspace/tree/3479550e7feb281d87c402061da5af4a05c627fb/dspace-xmlui/src/main/webapp/themes/Mirage/lib/xsl"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13746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76777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647700" lvl="0" indent="-292100" rtl="0">
              <a:lnSpc>
                <a:spcPct val="115000"/>
              </a:lnSpc>
              <a:spcBef>
                <a:spcPts val="600"/>
              </a:spcBef>
              <a:spcAft>
                <a:spcPts val="1200"/>
              </a:spcAft>
              <a:buClr>
                <a:schemeClr val="accent2"/>
              </a:buClr>
              <a:buSzPct val="100000"/>
              <a:buAutoNum type="arabicPeriod"/>
            </a:pPr>
            <a:r>
              <a:rPr lang="en" sz="1000" dirty="0">
                <a:solidFill>
                  <a:schemeClr val="accent2"/>
                </a:solidFill>
                <a:highlight>
                  <a:srgbClr val="FFFFFF"/>
                </a:highlight>
              </a:rPr>
              <a:t>Sign in to </a:t>
            </a:r>
            <a:r>
              <a:rPr lang="en" sz="1000" dirty="0">
                <a:solidFill>
                  <a:srgbClr val="7759AE"/>
                </a:solidFill>
                <a:highlight>
                  <a:srgbClr val="FFFFFF"/>
                </a:highlight>
                <a:hlinkClick r:id="rId3"/>
              </a:rPr>
              <a:t>your Analytics account</a:t>
            </a:r>
            <a:r>
              <a:rPr lang="en" sz="1000" dirty="0">
                <a:solidFill>
                  <a:schemeClr val="accent2"/>
                </a:solidFill>
                <a:highlight>
                  <a:srgbClr val="FFFFFF"/>
                </a:highlight>
              </a:rPr>
              <a:t>.</a:t>
            </a:r>
          </a:p>
          <a:p>
            <a:pPr marL="647700" lvl="0" indent="-292100" rtl="0">
              <a:lnSpc>
                <a:spcPct val="115000"/>
              </a:lnSpc>
              <a:spcBef>
                <a:spcPts val="600"/>
              </a:spcBef>
              <a:spcAft>
                <a:spcPts val="1200"/>
              </a:spcAft>
              <a:buClr>
                <a:schemeClr val="accent2"/>
              </a:buClr>
              <a:buSzPct val="100000"/>
              <a:buAutoNum type="arabicPeriod"/>
            </a:pPr>
            <a:r>
              <a:rPr lang="en" sz="1000" dirty="0">
                <a:solidFill>
                  <a:schemeClr val="accent2"/>
                </a:solidFill>
                <a:highlight>
                  <a:srgbClr val="FFFFFF"/>
                </a:highlight>
              </a:rPr>
              <a:t>Select the </a:t>
            </a:r>
            <a:r>
              <a:rPr lang="en" sz="1000" b="1" dirty="0">
                <a:solidFill>
                  <a:srgbClr val="7759AE"/>
                </a:solidFill>
                <a:highlight>
                  <a:srgbClr val="FFFFFF"/>
                </a:highlight>
                <a:hlinkClick r:id="rId4"/>
              </a:rPr>
              <a:t>Admin</a:t>
            </a:r>
            <a:r>
              <a:rPr lang="en" sz="1000" dirty="0">
                <a:solidFill>
                  <a:schemeClr val="accent2"/>
                </a:solidFill>
                <a:highlight>
                  <a:srgbClr val="FFFFFF"/>
                </a:highlight>
              </a:rPr>
              <a:t> tab.</a:t>
            </a:r>
          </a:p>
          <a:p>
            <a:pPr marL="647700" lvl="0" indent="-292100" rtl="0">
              <a:lnSpc>
                <a:spcPct val="115000"/>
              </a:lnSpc>
              <a:spcBef>
                <a:spcPts val="600"/>
              </a:spcBef>
              <a:spcAft>
                <a:spcPts val="1200"/>
              </a:spcAft>
              <a:buClr>
                <a:schemeClr val="accent2"/>
              </a:buClr>
              <a:buSzPct val="100000"/>
              <a:buAutoNum type="arabicPeriod"/>
            </a:pPr>
            <a:r>
              <a:rPr lang="en" sz="1000" dirty="0">
                <a:solidFill>
                  <a:schemeClr val="accent2"/>
                </a:solidFill>
                <a:highlight>
                  <a:srgbClr val="FFFFFF"/>
                </a:highlight>
              </a:rPr>
              <a:t>Select an account from the drop-down menu in the </a:t>
            </a:r>
            <a:r>
              <a:rPr lang="en" sz="1000" i="1" dirty="0">
                <a:solidFill>
                  <a:schemeClr val="accent2"/>
                </a:solidFill>
                <a:highlight>
                  <a:srgbClr val="FFFFFF"/>
                </a:highlight>
              </a:rPr>
              <a:t>ACCOUNT</a:t>
            </a:r>
            <a:r>
              <a:rPr lang="en" sz="1000" dirty="0">
                <a:solidFill>
                  <a:schemeClr val="accent2"/>
                </a:solidFill>
                <a:highlight>
                  <a:srgbClr val="FFFFFF"/>
                </a:highlight>
              </a:rPr>
              <a:t> column.</a:t>
            </a:r>
          </a:p>
          <a:p>
            <a:pPr marL="647700" lvl="0" indent="-292100" rtl="0">
              <a:lnSpc>
                <a:spcPct val="115000"/>
              </a:lnSpc>
              <a:spcBef>
                <a:spcPts val="600"/>
              </a:spcBef>
              <a:spcAft>
                <a:spcPts val="1200"/>
              </a:spcAft>
              <a:buClr>
                <a:schemeClr val="accent2"/>
              </a:buClr>
              <a:buSzPct val="100000"/>
              <a:buAutoNum type="arabicPeriod"/>
            </a:pPr>
            <a:r>
              <a:rPr lang="en" sz="1000" dirty="0">
                <a:solidFill>
                  <a:schemeClr val="accent2"/>
                </a:solidFill>
                <a:highlight>
                  <a:srgbClr val="FFFFFF"/>
                </a:highlight>
              </a:rPr>
              <a:t>Select a property from the drop-down menu in the </a:t>
            </a:r>
            <a:r>
              <a:rPr lang="en" sz="1000" i="1" dirty="0">
                <a:solidFill>
                  <a:schemeClr val="accent2"/>
                </a:solidFill>
                <a:highlight>
                  <a:srgbClr val="FFFFFF"/>
                </a:highlight>
              </a:rPr>
              <a:t>PROPERTY</a:t>
            </a:r>
            <a:r>
              <a:rPr lang="en" sz="1000" dirty="0">
                <a:solidFill>
                  <a:schemeClr val="accent2"/>
                </a:solidFill>
                <a:highlight>
                  <a:srgbClr val="FFFFFF"/>
                </a:highlight>
              </a:rPr>
              <a:t> column.</a:t>
            </a:r>
          </a:p>
          <a:p>
            <a:pPr marL="647700" lvl="0" indent="-292100" rtl="0">
              <a:lnSpc>
                <a:spcPct val="115000"/>
              </a:lnSpc>
              <a:spcBef>
                <a:spcPts val="600"/>
              </a:spcBef>
              <a:spcAft>
                <a:spcPts val="1200"/>
              </a:spcAft>
              <a:buClr>
                <a:schemeClr val="accent2"/>
              </a:buClr>
              <a:buSzPct val="100000"/>
              <a:buAutoNum type="arabicPeriod"/>
            </a:pPr>
            <a:r>
              <a:rPr lang="en" sz="1000" dirty="0">
                <a:solidFill>
                  <a:schemeClr val="accent2"/>
                </a:solidFill>
                <a:highlight>
                  <a:srgbClr val="FFFFFF"/>
                </a:highlight>
              </a:rPr>
              <a:t>Under </a:t>
            </a:r>
            <a:r>
              <a:rPr lang="en" sz="1000" i="1" dirty="0">
                <a:solidFill>
                  <a:schemeClr val="accent2"/>
                </a:solidFill>
                <a:highlight>
                  <a:srgbClr val="FFFFFF"/>
                </a:highlight>
              </a:rPr>
              <a:t>PROPERTY</a:t>
            </a:r>
            <a:r>
              <a:rPr lang="en" sz="1000" dirty="0">
                <a:solidFill>
                  <a:schemeClr val="accent2"/>
                </a:solidFill>
                <a:highlight>
                  <a:srgbClr val="FFFFFF"/>
                </a:highlight>
              </a:rPr>
              <a:t>, click </a:t>
            </a:r>
            <a:r>
              <a:rPr lang="en" sz="1000" b="1" dirty="0">
                <a:solidFill>
                  <a:schemeClr val="accent2"/>
                </a:solidFill>
                <a:highlight>
                  <a:srgbClr val="FFFFFF"/>
                </a:highlight>
              </a:rPr>
              <a:t>Tracking Info &gt; Tracking Code</a:t>
            </a:r>
            <a:r>
              <a:rPr lang="en" sz="1000" dirty="0">
                <a:solidFill>
                  <a:schemeClr val="accent2"/>
                </a:solidFill>
                <a:highlight>
                  <a:srgbClr val="FFFFFF"/>
                </a:highlight>
              </a:rPr>
              <a:t>.</a:t>
            </a:r>
          </a:p>
        </p:txBody>
      </p:sp>
    </p:spTree>
    <p:extLst>
      <p:ext uri="{BB962C8B-B14F-4D97-AF65-F5344CB8AC3E}">
        <p14:creationId xmlns:p14="http://schemas.microsoft.com/office/powerpoint/2010/main" val="1530636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None/>
            </a:pPr>
            <a:r>
              <a:rPr lang="en" sz="1200" dirty="0"/>
              <a:t>Page-</a:t>
            </a:r>
            <a:r>
              <a:rPr lang="en" sz="1200" dirty="0" err="1"/>
              <a:t>structure.xsl</a:t>
            </a:r>
            <a:r>
              <a:rPr lang="en" sz="1200" dirty="0"/>
              <a:t> can be at: </a:t>
            </a:r>
            <a:r>
              <a:rPr lang="en" sz="1200" dirty="0">
                <a:solidFill>
                  <a:srgbClr val="4078C0"/>
                </a:solidFill>
                <a:highlight>
                  <a:srgbClr val="FFFFFF"/>
                </a:highlight>
                <a:hlinkClick r:id="rId3"/>
              </a:rPr>
              <a:t>dspace-xmlui</a:t>
            </a:r>
            <a:r>
              <a:rPr lang="en" sz="1200" dirty="0">
                <a:solidFill>
                  <a:srgbClr val="767676"/>
                </a:solidFill>
                <a:highlight>
                  <a:srgbClr val="FFFFFF"/>
                </a:highlight>
              </a:rPr>
              <a:t>/</a:t>
            </a:r>
            <a:r>
              <a:rPr lang="en" sz="1200" dirty="0">
                <a:solidFill>
                  <a:srgbClr val="4078C0"/>
                </a:solidFill>
                <a:highlight>
                  <a:srgbClr val="FFFFFF"/>
                </a:highlight>
                <a:hlinkClick r:id="rId4"/>
              </a:rPr>
              <a:t>src</a:t>
            </a:r>
            <a:r>
              <a:rPr lang="en" sz="1200" dirty="0">
                <a:solidFill>
                  <a:srgbClr val="767676"/>
                </a:solidFill>
                <a:highlight>
                  <a:srgbClr val="FFFFFF"/>
                </a:highlight>
              </a:rPr>
              <a:t>/</a:t>
            </a:r>
            <a:r>
              <a:rPr lang="en" sz="1200" dirty="0">
                <a:solidFill>
                  <a:srgbClr val="4078C0"/>
                </a:solidFill>
                <a:highlight>
                  <a:srgbClr val="FFFFFF"/>
                </a:highlight>
                <a:hlinkClick r:id="rId5"/>
              </a:rPr>
              <a:t>main</a:t>
            </a:r>
            <a:r>
              <a:rPr lang="en" sz="1200" dirty="0">
                <a:solidFill>
                  <a:srgbClr val="767676"/>
                </a:solidFill>
                <a:highlight>
                  <a:srgbClr val="FFFFFF"/>
                </a:highlight>
              </a:rPr>
              <a:t>/</a:t>
            </a:r>
            <a:r>
              <a:rPr lang="en" sz="1200" dirty="0">
                <a:solidFill>
                  <a:srgbClr val="4078C0"/>
                </a:solidFill>
                <a:highlight>
                  <a:srgbClr val="FFFFFF"/>
                </a:highlight>
                <a:hlinkClick r:id="rId6"/>
              </a:rPr>
              <a:t>webapp</a:t>
            </a:r>
            <a:r>
              <a:rPr lang="en" sz="1200" dirty="0">
                <a:solidFill>
                  <a:srgbClr val="767676"/>
                </a:solidFill>
                <a:highlight>
                  <a:srgbClr val="FFFFFF"/>
                </a:highlight>
              </a:rPr>
              <a:t>/</a:t>
            </a:r>
            <a:r>
              <a:rPr lang="en" sz="1200" dirty="0">
                <a:solidFill>
                  <a:srgbClr val="4078C0"/>
                </a:solidFill>
                <a:highlight>
                  <a:srgbClr val="FFFFFF"/>
                </a:highlight>
                <a:hlinkClick r:id="rId7"/>
              </a:rPr>
              <a:t>themes</a:t>
            </a:r>
            <a:r>
              <a:rPr lang="en" sz="1200" dirty="0">
                <a:solidFill>
                  <a:srgbClr val="767676"/>
                </a:solidFill>
                <a:highlight>
                  <a:srgbClr val="FFFFFF"/>
                </a:highlight>
              </a:rPr>
              <a:t>/</a:t>
            </a:r>
            <a:r>
              <a:rPr lang="en" sz="1200" dirty="0">
                <a:solidFill>
                  <a:srgbClr val="4078C0"/>
                </a:solidFill>
                <a:highlight>
                  <a:srgbClr val="FFFFFF"/>
                </a:highlight>
                <a:hlinkClick r:id="rId8"/>
              </a:rPr>
              <a:t>Mirage</a:t>
            </a:r>
            <a:r>
              <a:rPr lang="en" sz="1200" dirty="0">
                <a:solidFill>
                  <a:srgbClr val="767676"/>
                </a:solidFill>
                <a:highlight>
                  <a:srgbClr val="FFFFFF"/>
                </a:highlight>
              </a:rPr>
              <a:t>/</a:t>
            </a:r>
            <a:r>
              <a:rPr lang="en" sz="1200" dirty="0">
                <a:solidFill>
                  <a:srgbClr val="4078C0"/>
                </a:solidFill>
                <a:highlight>
                  <a:srgbClr val="FFFFFF"/>
                </a:highlight>
                <a:hlinkClick r:id="rId9"/>
              </a:rPr>
              <a:t>lib</a:t>
            </a:r>
            <a:r>
              <a:rPr lang="en" sz="1200" dirty="0">
                <a:solidFill>
                  <a:srgbClr val="767676"/>
                </a:solidFill>
                <a:highlight>
                  <a:srgbClr val="FFFFFF"/>
                </a:highlight>
              </a:rPr>
              <a:t>/</a:t>
            </a:r>
            <a:r>
              <a:rPr lang="en" sz="1200" dirty="0">
                <a:solidFill>
                  <a:srgbClr val="4078C0"/>
                </a:solidFill>
                <a:highlight>
                  <a:srgbClr val="FFFFFF"/>
                </a:highlight>
                <a:hlinkClick r:id="rId10"/>
              </a:rPr>
              <a:t>xsl</a:t>
            </a:r>
            <a:r>
              <a:rPr lang="en" sz="1200" dirty="0">
                <a:solidFill>
                  <a:srgbClr val="767676"/>
                </a:solidFill>
                <a:highlight>
                  <a:srgbClr val="FFFFFF"/>
                </a:highlight>
              </a:rPr>
              <a:t>/</a:t>
            </a:r>
            <a:r>
              <a:rPr lang="en" sz="1200" dirty="0">
                <a:solidFill>
                  <a:srgbClr val="4078C0"/>
                </a:solidFill>
                <a:highlight>
                  <a:srgbClr val="FFFFFF"/>
                </a:highlight>
                <a:hlinkClick r:id="rId11"/>
              </a:rPr>
              <a:t>core</a:t>
            </a:r>
            <a:r>
              <a:rPr lang="en" sz="1200" dirty="0">
                <a:solidFill>
                  <a:srgbClr val="767676"/>
                </a:solidFill>
                <a:highlight>
                  <a:srgbClr val="FFFFFF"/>
                </a:highlight>
              </a:rPr>
              <a:t>/</a:t>
            </a:r>
            <a:r>
              <a:rPr lang="en" sz="1200" dirty="0">
                <a:solidFill>
                  <a:srgbClr val="333333"/>
                </a:solidFill>
                <a:highlight>
                  <a:srgbClr val="FFFFFF"/>
                </a:highlight>
              </a:rPr>
              <a:t>page-</a:t>
            </a:r>
            <a:r>
              <a:rPr lang="en" sz="1200" dirty="0" err="1">
                <a:solidFill>
                  <a:srgbClr val="333333"/>
                </a:solidFill>
                <a:highlight>
                  <a:srgbClr val="FFFFFF"/>
                </a:highlight>
              </a:rPr>
              <a:t>structure.xsl</a:t>
            </a:r>
            <a:endParaRPr lang="en" sz="1200" dirty="0">
              <a:solidFill>
                <a:srgbClr val="333333"/>
              </a:solidFill>
              <a:highlight>
                <a:srgbClr val="FFFFFF"/>
              </a:highlight>
            </a:endParaRPr>
          </a:p>
          <a:p>
            <a:pPr lvl="0" rtl="0">
              <a:lnSpc>
                <a:spcPct val="115000"/>
              </a:lnSpc>
              <a:spcBef>
                <a:spcPts val="0"/>
              </a:spcBef>
              <a:spcAft>
                <a:spcPts val="1600"/>
              </a:spcAft>
              <a:buClr>
                <a:schemeClr val="dk1"/>
              </a:buClr>
              <a:buSzPct val="91666"/>
              <a:buFont typeface="Arial"/>
              <a:buNone/>
            </a:pPr>
            <a:r>
              <a:rPr lang="en" sz="1200" dirty="0">
                <a:solidFill>
                  <a:srgbClr val="333333"/>
                </a:solidFill>
                <a:highlight>
                  <a:srgbClr val="FFFFFF"/>
                </a:highlight>
              </a:rPr>
              <a:t>Replace property ID with yours in _</a:t>
            </a:r>
            <a:r>
              <a:rPr lang="en" sz="1200" dirty="0" err="1">
                <a:solidFill>
                  <a:srgbClr val="333333"/>
                </a:solidFill>
                <a:highlight>
                  <a:srgbClr val="FFFFFF"/>
                </a:highlight>
              </a:rPr>
              <a:t>setAccount</a:t>
            </a:r>
            <a:endParaRPr lang="en" sz="1200" dirty="0">
              <a:solidFill>
                <a:srgbClr val="333333"/>
              </a:solidFill>
              <a:highlight>
                <a:srgbClr val="FFFFFF"/>
              </a:highlight>
            </a:endParaRPr>
          </a:p>
        </p:txBody>
      </p:sp>
    </p:spTree>
    <p:extLst>
      <p:ext uri="{BB962C8B-B14F-4D97-AF65-F5344CB8AC3E}">
        <p14:creationId xmlns:p14="http://schemas.microsoft.com/office/powerpoint/2010/main" val="697669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Item-view.xsl: </a:t>
            </a:r>
            <a:r>
              <a:rPr lang="en" sz="1200">
                <a:solidFill>
                  <a:srgbClr val="4078C0"/>
                </a:solidFill>
                <a:highlight>
                  <a:srgbClr val="FFFFFF"/>
                </a:highlight>
                <a:hlinkClick r:id="rId3"/>
              </a:rPr>
              <a:t>dspace-xmlui</a:t>
            </a:r>
            <a:r>
              <a:rPr lang="en" sz="1200">
                <a:solidFill>
                  <a:srgbClr val="767676"/>
                </a:solidFill>
                <a:highlight>
                  <a:srgbClr val="FFFFFF"/>
                </a:highlight>
              </a:rPr>
              <a:t>/</a:t>
            </a:r>
            <a:r>
              <a:rPr lang="en" sz="1200">
                <a:solidFill>
                  <a:srgbClr val="4078C0"/>
                </a:solidFill>
                <a:highlight>
                  <a:srgbClr val="FFFFFF"/>
                </a:highlight>
                <a:hlinkClick r:id="rId4"/>
              </a:rPr>
              <a:t>src</a:t>
            </a:r>
            <a:r>
              <a:rPr lang="en" sz="1200">
                <a:solidFill>
                  <a:srgbClr val="767676"/>
                </a:solidFill>
                <a:highlight>
                  <a:srgbClr val="FFFFFF"/>
                </a:highlight>
              </a:rPr>
              <a:t>/</a:t>
            </a:r>
            <a:r>
              <a:rPr lang="en" sz="1200">
                <a:solidFill>
                  <a:srgbClr val="4078C0"/>
                </a:solidFill>
                <a:highlight>
                  <a:srgbClr val="FFFFFF"/>
                </a:highlight>
                <a:hlinkClick r:id="rId5"/>
              </a:rPr>
              <a:t>main</a:t>
            </a:r>
            <a:r>
              <a:rPr lang="en" sz="1200">
                <a:solidFill>
                  <a:srgbClr val="767676"/>
                </a:solidFill>
                <a:highlight>
                  <a:srgbClr val="FFFFFF"/>
                </a:highlight>
              </a:rPr>
              <a:t>/</a:t>
            </a:r>
            <a:r>
              <a:rPr lang="en" sz="1200">
                <a:solidFill>
                  <a:srgbClr val="4078C0"/>
                </a:solidFill>
                <a:highlight>
                  <a:srgbClr val="FFFFFF"/>
                </a:highlight>
                <a:hlinkClick r:id="rId6"/>
              </a:rPr>
              <a:t>webapp</a:t>
            </a:r>
            <a:r>
              <a:rPr lang="en" sz="1200">
                <a:solidFill>
                  <a:srgbClr val="767676"/>
                </a:solidFill>
                <a:highlight>
                  <a:srgbClr val="FFFFFF"/>
                </a:highlight>
              </a:rPr>
              <a:t>/</a:t>
            </a:r>
            <a:r>
              <a:rPr lang="en" sz="1200">
                <a:solidFill>
                  <a:srgbClr val="4078C0"/>
                </a:solidFill>
                <a:highlight>
                  <a:srgbClr val="FFFFFF"/>
                </a:highlight>
                <a:hlinkClick r:id="rId7"/>
              </a:rPr>
              <a:t>themes</a:t>
            </a:r>
            <a:r>
              <a:rPr lang="en" sz="1200">
                <a:solidFill>
                  <a:srgbClr val="767676"/>
                </a:solidFill>
                <a:highlight>
                  <a:srgbClr val="FFFFFF"/>
                </a:highlight>
              </a:rPr>
              <a:t>/</a:t>
            </a:r>
            <a:r>
              <a:rPr lang="en" sz="1200">
                <a:solidFill>
                  <a:srgbClr val="4078C0"/>
                </a:solidFill>
                <a:highlight>
                  <a:srgbClr val="FFFFFF"/>
                </a:highlight>
                <a:hlinkClick r:id="rId8"/>
              </a:rPr>
              <a:t>Mirage</a:t>
            </a:r>
            <a:r>
              <a:rPr lang="en" sz="1200">
                <a:solidFill>
                  <a:srgbClr val="767676"/>
                </a:solidFill>
                <a:highlight>
                  <a:srgbClr val="FFFFFF"/>
                </a:highlight>
              </a:rPr>
              <a:t>/</a:t>
            </a:r>
            <a:r>
              <a:rPr lang="en" sz="1200">
                <a:solidFill>
                  <a:srgbClr val="4078C0"/>
                </a:solidFill>
                <a:highlight>
                  <a:srgbClr val="FFFFFF"/>
                </a:highlight>
                <a:hlinkClick r:id="rId9"/>
              </a:rPr>
              <a:t>lib</a:t>
            </a:r>
            <a:r>
              <a:rPr lang="en" sz="1200">
                <a:solidFill>
                  <a:srgbClr val="767676"/>
                </a:solidFill>
                <a:highlight>
                  <a:srgbClr val="FFFFFF"/>
                </a:highlight>
              </a:rPr>
              <a:t>/</a:t>
            </a:r>
            <a:r>
              <a:rPr lang="en" sz="1200">
                <a:solidFill>
                  <a:srgbClr val="4078C0"/>
                </a:solidFill>
                <a:highlight>
                  <a:srgbClr val="FFFFFF"/>
                </a:highlight>
                <a:hlinkClick r:id="rId10"/>
              </a:rPr>
              <a:t>xsl</a:t>
            </a:r>
            <a:r>
              <a:rPr lang="en" sz="1200">
                <a:solidFill>
                  <a:srgbClr val="767676"/>
                </a:solidFill>
                <a:highlight>
                  <a:srgbClr val="FFFFFF"/>
                </a:highlight>
              </a:rPr>
              <a:t>/</a:t>
            </a:r>
            <a:r>
              <a:rPr lang="en" sz="1200">
                <a:solidFill>
                  <a:srgbClr val="4078C0"/>
                </a:solidFill>
                <a:highlight>
                  <a:srgbClr val="FFFFFF"/>
                </a:highlight>
                <a:hlinkClick r:id="rId11"/>
              </a:rPr>
              <a:t>aspect</a:t>
            </a:r>
            <a:r>
              <a:rPr lang="en" sz="1200">
                <a:solidFill>
                  <a:srgbClr val="767676"/>
                </a:solidFill>
                <a:highlight>
                  <a:srgbClr val="FFFFFF"/>
                </a:highlight>
              </a:rPr>
              <a:t>/</a:t>
            </a:r>
            <a:r>
              <a:rPr lang="en" sz="1200">
                <a:solidFill>
                  <a:srgbClr val="4078C0"/>
                </a:solidFill>
                <a:highlight>
                  <a:srgbClr val="FFFFFF"/>
                </a:highlight>
                <a:hlinkClick r:id="rId12"/>
              </a:rPr>
              <a:t>artifactbrowser</a:t>
            </a:r>
          </a:p>
        </p:txBody>
      </p:sp>
    </p:spTree>
    <p:extLst>
      <p:ext uri="{BB962C8B-B14F-4D97-AF65-F5344CB8AC3E}">
        <p14:creationId xmlns:p14="http://schemas.microsoft.com/office/powerpoint/2010/main" val="476960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668251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42857"/>
              </a:lnSpc>
              <a:spcBef>
                <a:spcPts val="0"/>
              </a:spcBef>
              <a:spcAft>
                <a:spcPts val="1500"/>
              </a:spcAft>
              <a:buClr>
                <a:schemeClr val="dk1"/>
              </a:buClr>
              <a:buSzPct val="100000"/>
              <a:buFont typeface="Arial"/>
              <a:buNone/>
            </a:pPr>
            <a:r>
              <a:rPr lang="en" sz="1050" b="1" dirty="0">
                <a:solidFill>
                  <a:srgbClr val="222222"/>
                </a:solidFill>
                <a:highlight>
                  <a:srgbClr val="FFFFFF"/>
                </a:highlight>
              </a:rPr>
              <a:t>Examples of Acquisition metrics</a:t>
            </a:r>
            <a:r>
              <a:rPr lang="en" sz="1050" dirty="0">
                <a:solidFill>
                  <a:srgbClr val="222222"/>
                </a:solidFill>
                <a:highlight>
                  <a:srgbClr val="FFFFFF"/>
                </a:highlight>
              </a:rPr>
              <a:t>:</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Sessions</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 New Sessions</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New Users</a:t>
            </a:r>
          </a:p>
          <a:p>
            <a:pPr lvl="0" rtl="0">
              <a:lnSpc>
                <a:spcPct val="142857"/>
              </a:lnSpc>
              <a:spcBef>
                <a:spcPts val="0"/>
              </a:spcBef>
              <a:spcAft>
                <a:spcPts val="1500"/>
              </a:spcAft>
              <a:buClr>
                <a:schemeClr val="dk1"/>
              </a:buClr>
              <a:buSzPct val="100000"/>
              <a:buFont typeface="Arial"/>
              <a:buNone/>
            </a:pPr>
            <a:endParaRPr sz="1050" dirty="0">
              <a:solidFill>
                <a:srgbClr val="222222"/>
              </a:solidFill>
              <a:highlight>
                <a:srgbClr val="FFFFFF"/>
              </a:highlight>
            </a:endParaRPr>
          </a:p>
          <a:p>
            <a:pPr lvl="0" rtl="0">
              <a:lnSpc>
                <a:spcPct val="142857"/>
              </a:lnSpc>
              <a:spcBef>
                <a:spcPts val="0"/>
              </a:spcBef>
              <a:spcAft>
                <a:spcPts val="1500"/>
              </a:spcAft>
              <a:buClr>
                <a:schemeClr val="dk1"/>
              </a:buClr>
              <a:buSzPct val="100000"/>
              <a:buFont typeface="Arial"/>
              <a:buNone/>
            </a:pPr>
            <a:r>
              <a:rPr lang="en" sz="1050" b="1" dirty="0">
                <a:solidFill>
                  <a:srgbClr val="222222"/>
                </a:solidFill>
                <a:highlight>
                  <a:srgbClr val="FFFFFF"/>
                </a:highlight>
              </a:rPr>
              <a:t>Examples of Behavior Metrics</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Bounce Rate</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Pages/Sessions</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Avg. Session Duration</a:t>
            </a:r>
          </a:p>
          <a:p>
            <a:pPr lvl="0" rtl="0">
              <a:lnSpc>
                <a:spcPct val="142857"/>
              </a:lnSpc>
              <a:spcBef>
                <a:spcPts val="0"/>
              </a:spcBef>
              <a:spcAft>
                <a:spcPts val="1500"/>
              </a:spcAft>
              <a:buClr>
                <a:schemeClr val="dk1"/>
              </a:buClr>
              <a:buSzPct val="100000"/>
              <a:buFont typeface="Arial"/>
              <a:buNone/>
            </a:pPr>
            <a:r>
              <a:rPr lang="en" sz="1050" b="1" dirty="0">
                <a:solidFill>
                  <a:srgbClr val="222222"/>
                </a:solidFill>
                <a:highlight>
                  <a:srgbClr val="FFFFFF"/>
                </a:highlight>
              </a:rPr>
              <a:t>Examples of Conversion Metrics</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Goal Conversion Rate</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Goal Completions</a:t>
            </a:r>
          </a:p>
          <a:p>
            <a:pPr marL="457200" marR="190500" lvl="0" indent="-295275" rtl="0">
              <a:lnSpc>
                <a:spcPct val="142857"/>
              </a:lnSpc>
              <a:spcBef>
                <a:spcPts val="0"/>
              </a:spcBef>
              <a:spcAft>
                <a:spcPts val="1500"/>
              </a:spcAft>
              <a:buClr>
                <a:srgbClr val="222222"/>
              </a:buClr>
              <a:buSzPct val="95454"/>
              <a:buAutoNum type="arabicPeriod"/>
            </a:pPr>
            <a:r>
              <a:rPr lang="en" sz="1050" dirty="0">
                <a:solidFill>
                  <a:srgbClr val="222222"/>
                </a:solidFill>
                <a:highlight>
                  <a:srgbClr val="FFFFFF"/>
                </a:highlight>
              </a:rPr>
              <a:t>Goal Value</a:t>
            </a:r>
          </a:p>
          <a:p>
            <a:pPr marL="457200" marR="190500" lvl="0" indent="-295275" rtl="0">
              <a:lnSpc>
                <a:spcPct val="142857"/>
              </a:lnSpc>
              <a:spcBef>
                <a:spcPts val="0"/>
              </a:spcBef>
              <a:spcAft>
                <a:spcPts val="1500"/>
              </a:spcAft>
              <a:buClr>
                <a:srgbClr val="222222"/>
              </a:buClr>
              <a:buSzPct val="95454"/>
              <a:buAutoNum type="arabicPeriod"/>
            </a:pPr>
            <a:endParaRPr sz="1050" dirty="0">
              <a:solidFill>
                <a:srgbClr val="222222"/>
              </a:solidFill>
              <a:highlight>
                <a:srgbClr val="FFFFFF"/>
              </a:highlight>
            </a:endParaRPr>
          </a:p>
          <a:p>
            <a:pPr lvl="0">
              <a:lnSpc>
                <a:spcPct val="115000"/>
              </a:lnSpc>
              <a:spcBef>
                <a:spcPts val="0"/>
              </a:spcBef>
              <a:spcAft>
                <a:spcPts val="1600"/>
              </a:spcAft>
              <a:buNone/>
            </a:pPr>
            <a:endParaRPr sz="1000" dirty="0"/>
          </a:p>
        </p:txBody>
      </p:sp>
    </p:spTree>
    <p:extLst>
      <p:ext uri="{BB962C8B-B14F-4D97-AF65-F5344CB8AC3E}">
        <p14:creationId xmlns:p14="http://schemas.microsoft.com/office/powerpoint/2010/main" val="994650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75925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74058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050">
                <a:solidFill>
                  <a:srgbClr val="222222"/>
                </a:solidFill>
                <a:highlight>
                  <a:srgbClr val="FFFFFF"/>
                </a:highlight>
              </a:rPr>
              <a:t>Organic search: arrived through search engine</a:t>
            </a:r>
          </a:p>
          <a:p>
            <a:pPr lvl="0">
              <a:spcBef>
                <a:spcPts val="0"/>
              </a:spcBef>
              <a:buNone/>
            </a:pPr>
            <a:r>
              <a:rPr lang="en" sz="1050">
                <a:solidFill>
                  <a:srgbClr val="222222"/>
                </a:solidFill>
                <a:highlight>
                  <a:srgbClr val="FFFFFF"/>
                </a:highlight>
              </a:rPr>
              <a:t>Direct: visitor types </a:t>
            </a:r>
            <a:r>
              <a:rPr lang="en" sz="1000">
                <a:solidFill>
                  <a:schemeClr val="dk1"/>
                </a:solidFill>
              </a:rPr>
              <a:t>the URL directly into their browser. 'Direct' can also refer to the visitors who clicked on the links from their bookmarks/favorites, untagged links within emails, or links from documents that don't include tracking variables (such as PDFs or Word documents).</a:t>
            </a:r>
          </a:p>
          <a:p>
            <a:pPr lvl="0">
              <a:spcBef>
                <a:spcPts val="0"/>
              </a:spcBef>
              <a:buNone/>
            </a:pPr>
            <a:endParaRPr sz="1050">
              <a:solidFill>
                <a:srgbClr val="222222"/>
              </a:solidFill>
              <a:highlight>
                <a:srgbClr val="FFFFFF"/>
              </a:highlight>
            </a:endParaRPr>
          </a:p>
        </p:txBody>
      </p:sp>
    </p:spTree>
    <p:extLst>
      <p:ext uri="{BB962C8B-B14F-4D97-AF65-F5344CB8AC3E}">
        <p14:creationId xmlns:p14="http://schemas.microsoft.com/office/powerpoint/2010/main" val="5377651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r>
              <a:rPr lang="en" sz="1050">
                <a:solidFill>
                  <a:srgbClr val="222222"/>
                </a:solidFill>
                <a:highlight>
                  <a:srgbClr val="FFFFFF"/>
                </a:highlight>
              </a:rPr>
              <a:t>Referral: arrived through another website (outside your domain)</a:t>
            </a:r>
          </a:p>
        </p:txBody>
      </p:sp>
    </p:spTree>
    <p:extLst>
      <p:ext uri="{BB962C8B-B14F-4D97-AF65-F5344CB8AC3E}">
        <p14:creationId xmlns:p14="http://schemas.microsoft.com/office/powerpoint/2010/main" val="1608479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4023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89177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r>
              <a:rPr lang="en" sz="1050">
                <a:solidFill>
                  <a:srgbClr val="222222"/>
                </a:solidFill>
                <a:highlight>
                  <a:srgbClr val="FFFFFF"/>
                </a:highlight>
              </a:rPr>
              <a:t>Social: if the referring URL matches one of the domains Google assigned to a social media network</a:t>
            </a:r>
          </a:p>
        </p:txBody>
      </p:sp>
    </p:spTree>
    <p:extLst>
      <p:ext uri="{BB962C8B-B14F-4D97-AF65-F5344CB8AC3E}">
        <p14:creationId xmlns:p14="http://schemas.microsoft.com/office/powerpoint/2010/main" val="2028213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76584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20555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0845306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579299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36026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868794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874517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39541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Oregon State University’s ScholarsArchive@OSU institutional repository has been in production since 2005. It contains over 58,000 total items, primarily theses and dissertations as well as technical reports (primarily in the form of government documents and extension and experiment station publications), items classified as books (primarily digitized books out of copyright), datasets, conference proceedings and presentations, multimedia, datasets, and, increasingly since the university passed an OA policy in 2013, faculty articles. </a:t>
            </a:r>
          </a:p>
        </p:txBody>
      </p:sp>
    </p:spTree>
    <p:extLst>
      <p:ext uri="{BB962C8B-B14F-4D97-AF65-F5344CB8AC3E}">
        <p14:creationId xmlns:p14="http://schemas.microsoft.com/office/powerpoint/2010/main" val="6071306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6" name="Shape 2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961840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2290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50346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Altmetrics and article deposit rate: they are metrics optional or created locally</a:t>
            </a:r>
          </a:p>
        </p:txBody>
      </p:sp>
    </p:spTree>
    <p:extLst>
      <p:ext uri="{BB962C8B-B14F-4D97-AF65-F5344CB8AC3E}">
        <p14:creationId xmlns:p14="http://schemas.microsoft.com/office/powerpoint/2010/main" val="674612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41173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26901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582681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99296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hyperlink" Target="https://console.developers.google.com/flows/enableapi?apiid=analytics&amp;credential=client_key" TargetMode="External"/><Relationship Id="rId4" Type="http://schemas.openxmlformats.org/officeDocument/2006/relationships/hyperlink" Target="https://console.developers.google.com/iam-admin/serviceaccounts/serviceaccounts-zero" TargetMode="External"/><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hyperlink" Target="http://ir-staging.library.oregonstate.edu/works/df65v785p/stats" TargetMode="External"/><Relationship Id="rId4" Type="http://schemas.openxmlformats.org/officeDocument/2006/relationships/hyperlink" Target="http://ir-staging.library.oregonstate.edu/files/3197xm04j/stats" TargetMode="External"/><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readershipmap-dev.library.oregonstate.edu/"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mailto:hui.zhang@oregonstate.edu" TargetMode="External"/><Relationship Id="rId4" Type="http://schemas.openxmlformats.org/officeDocument/2006/relationships/hyperlink" Target="http://osulibrary.oregonstate.edu/staff/zhanghu" TargetMode="External"/><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0" y="462925"/>
            <a:ext cx="8520600" cy="2334300"/>
          </a:xfrm>
          <a:prstGeom prst="rect">
            <a:avLst/>
          </a:prstGeom>
        </p:spPr>
        <p:txBody>
          <a:bodyPr lIns="91425" tIns="91425" rIns="91425" bIns="91425" anchor="b" anchorCtr="0">
            <a:noAutofit/>
          </a:bodyPr>
          <a:lstStyle/>
          <a:p>
            <a:pPr lvl="0">
              <a:spcBef>
                <a:spcPts val="0"/>
              </a:spcBef>
              <a:buNone/>
            </a:pPr>
            <a:r>
              <a:rPr lang="en" sz="4800"/>
              <a:t>Assessment for Success with Institutional Repository Services</a:t>
            </a:r>
          </a:p>
        </p:txBody>
      </p:sp>
      <p:sp>
        <p:nvSpPr>
          <p:cNvPr id="55" name="Shape 55"/>
          <p:cNvSpPr txBox="1">
            <a:spLocks noGrp="1"/>
          </p:cNvSpPr>
          <p:nvPr>
            <p:ph type="subTitle" idx="1"/>
          </p:nvPr>
        </p:nvSpPr>
        <p:spPr>
          <a:xfrm>
            <a:off x="311700" y="3213125"/>
            <a:ext cx="8520600" cy="1438800"/>
          </a:xfrm>
          <a:prstGeom prst="rect">
            <a:avLst/>
          </a:prstGeom>
        </p:spPr>
        <p:txBody>
          <a:bodyPr lIns="91425" tIns="91425" rIns="91425" bIns="91425" anchor="t" anchorCtr="0">
            <a:noAutofit/>
          </a:bodyPr>
          <a:lstStyle/>
          <a:p>
            <a:pPr lvl="0">
              <a:spcBef>
                <a:spcPts val="0"/>
              </a:spcBef>
              <a:buNone/>
            </a:pPr>
            <a:r>
              <a:rPr lang="en" sz="3000"/>
              <a:t>CLIR/DLF E-Research Network Talks</a:t>
            </a:r>
          </a:p>
          <a:p>
            <a:pPr lvl="0">
              <a:spcBef>
                <a:spcPts val="0"/>
              </a:spcBef>
              <a:buNone/>
            </a:pPr>
            <a:r>
              <a:rPr lang="en" sz="3000"/>
              <a:t>Hui Zhang</a:t>
            </a:r>
          </a:p>
          <a:p>
            <a:pPr lvl="0" rtl="0">
              <a:spcBef>
                <a:spcPts val="0"/>
              </a:spcBef>
              <a:buNone/>
            </a:pP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Analytics.js</a:t>
            </a:r>
          </a:p>
        </p:txBody>
      </p:sp>
      <p:sp>
        <p:nvSpPr>
          <p:cNvPr id="112" name="Shape 11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55600" rtl="0">
              <a:lnSpc>
                <a:spcPct val="115000"/>
              </a:lnSpc>
              <a:spcBef>
                <a:spcPts val="0"/>
              </a:spcBef>
              <a:buSzPct val="100000"/>
              <a:buFont typeface="Arial" charset="0"/>
              <a:buChar char="•"/>
            </a:pPr>
            <a:r>
              <a:rPr lang="en" sz="2000" dirty="0" err="1"/>
              <a:t>Analytics.js</a:t>
            </a:r>
            <a:r>
              <a:rPr lang="en" sz="2000" dirty="0"/>
              <a:t> is the library that collects user interaction data to your website</a:t>
            </a:r>
          </a:p>
          <a:p>
            <a:pPr marL="457200" lvl="0" indent="-355600" rtl="0">
              <a:lnSpc>
                <a:spcPct val="150000"/>
              </a:lnSpc>
              <a:spcBef>
                <a:spcPts val="0"/>
              </a:spcBef>
              <a:buSzPct val="100000"/>
              <a:buFont typeface="Arial" charset="0"/>
              <a:buChar char="•"/>
            </a:pPr>
            <a:r>
              <a:rPr lang="en" sz="2000" dirty="0"/>
              <a:t>The tracking snippet is available on the Analytics account</a:t>
            </a:r>
          </a:p>
          <a:p>
            <a:pPr marL="914400" lvl="1" indent="-330200" rtl="0">
              <a:spcBef>
                <a:spcPts val="0"/>
              </a:spcBef>
              <a:buSzPct val="100000"/>
              <a:buFont typeface="Arial" charset="0"/>
              <a:buChar char="•"/>
            </a:pPr>
            <a:r>
              <a:rPr lang="en" sz="1600" dirty="0"/>
              <a:t>Click ‘Tracking Info’ under the Property tab</a:t>
            </a:r>
          </a:p>
          <a:p>
            <a:pPr marL="914400" lvl="1" indent="-330200" rtl="0">
              <a:spcBef>
                <a:spcPts val="0"/>
              </a:spcBef>
              <a:buSzPct val="100000"/>
              <a:buFont typeface="Arial" charset="0"/>
              <a:buChar char="•"/>
            </a:pPr>
            <a:r>
              <a:rPr lang="en" sz="1600" dirty="0"/>
              <a:t>Click ‘Tracking Code’</a:t>
            </a:r>
          </a:p>
          <a:p>
            <a:pPr marL="457200" lvl="0" indent="-355600" rtl="0">
              <a:lnSpc>
                <a:spcPct val="150000"/>
              </a:lnSpc>
              <a:spcBef>
                <a:spcPts val="0"/>
              </a:spcBef>
              <a:buSzPct val="100000"/>
              <a:buFont typeface="Arial" charset="0"/>
              <a:buChar char="•"/>
            </a:pPr>
            <a:r>
              <a:rPr lang="en" sz="2000" dirty="0"/>
              <a:t>Add the tracking snippet to every page you want to collect data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t>Locating tracking snippet</a:t>
            </a:r>
          </a:p>
        </p:txBody>
      </p:sp>
      <p:sp>
        <p:nvSpPr>
          <p:cNvPr id="118" name="Shape 11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None/>
            </a:pPr>
            <a:endParaRPr/>
          </a:p>
        </p:txBody>
      </p:sp>
      <p:pic>
        <p:nvPicPr>
          <p:cNvPr id="119" name="Shape 119" descr="Screen Shot 2016-10-10 at 11.06.01 AM.png"/>
          <p:cNvPicPr preferRelativeResize="0"/>
          <p:nvPr/>
        </p:nvPicPr>
        <p:blipFill>
          <a:blip r:embed="rId3">
            <a:alphaModFix/>
          </a:blip>
          <a:stretch>
            <a:fillRect/>
          </a:stretch>
        </p:blipFill>
        <p:spPr>
          <a:xfrm>
            <a:off x="311700" y="1152475"/>
            <a:ext cx="8520600" cy="3683925"/>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t>Tracking pageview in DSpace with Analytics</a:t>
            </a:r>
          </a:p>
        </p:txBody>
      </p:sp>
      <p:sp>
        <p:nvSpPr>
          <p:cNvPr id="125" name="Shape 12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514350" lvl="0" indent="-285750" rtl="0">
              <a:spcBef>
                <a:spcPts val="0"/>
              </a:spcBef>
              <a:buFont typeface="Arial" charset="0"/>
              <a:buChar char="•"/>
            </a:pPr>
            <a:r>
              <a:rPr lang="en" dirty="0"/>
              <a:t>Locate page-</a:t>
            </a:r>
            <a:r>
              <a:rPr lang="en" dirty="0" err="1"/>
              <a:t>structure.xsl</a:t>
            </a:r>
            <a:endParaRPr lang="en" dirty="0"/>
          </a:p>
          <a:p>
            <a:pPr marL="514350" lvl="0" indent="-285750" rtl="0">
              <a:spcBef>
                <a:spcPts val="0"/>
              </a:spcBef>
              <a:buFont typeface="Arial" charset="0"/>
              <a:buChar char="•"/>
            </a:pPr>
            <a:r>
              <a:rPr lang="en" dirty="0"/>
              <a:t>Insert the following code inside the &lt;</a:t>
            </a:r>
            <a:r>
              <a:rPr lang="en" dirty="0" err="1"/>
              <a:t>xsl:template</a:t>
            </a:r>
            <a:r>
              <a:rPr lang="en" dirty="0"/>
              <a:t> name=”</a:t>
            </a:r>
            <a:r>
              <a:rPr lang="en" dirty="0" err="1"/>
              <a:t>addJavaScript</a:t>
            </a:r>
            <a:r>
              <a:rPr lang="en" dirty="0"/>
              <a:t>”&gt;</a:t>
            </a:r>
          </a:p>
          <a:p>
            <a:pPr lvl="0" rtl="0">
              <a:lnSpc>
                <a:spcPct val="100000"/>
              </a:lnSpc>
              <a:spcBef>
                <a:spcPts val="0"/>
              </a:spcBef>
              <a:buNone/>
            </a:pPr>
            <a:r>
              <a:rPr lang="en" sz="1000" dirty="0"/>
              <a:t>&lt;script type="text/</a:t>
            </a:r>
            <a:r>
              <a:rPr lang="en" sz="1000" dirty="0" err="1"/>
              <a:t>javascript</a:t>
            </a:r>
            <a:r>
              <a:rPr lang="en" sz="1000" dirty="0"/>
              <a:t>"&gt;</a:t>
            </a:r>
          </a:p>
          <a:p>
            <a:pPr lvl="0" rtl="0">
              <a:lnSpc>
                <a:spcPct val="100000"/>
              </a:lnSpc>
              <a:spcBef>
                <a:spcPts val="0"/>
              </a:spcBef>
              <a:buNone/>
            </a:pPr>
            <a:r>
              <a:rPr lang="en" sz="1000" dirty="0"/>
              <a:t>  &lt;</a:t>
            </a:r>
            <a:r>
              <a:rPr lang="en" sz="1000" dirty="0" err="1"/>
              <a:t>xsl:text</a:t>
            </a:r>
            <a:r>
              <a:rPr lang="en" sz="1000" dirty="0"/>
              <a:t>&gt;</a:t>
            </a:r>
            <a:r>
              <a:rPr lang="en" sz="1000" dirty="0" err="1"/>
              <a:t>var</a:t>
            </a:r>
            <a:r>
              <a:rPr lang="en" sz="1000" dirty="0"/>
              <a:t> _</a:t>
            </a:r>
            <a:r>
              <a:rPr lang="en" sz="1000" dirty="0" err="1"/>
              <a:t>gaq</a:t>
            </a:r>
            <a:r>
              <a:rPr lang="en" sz="1000" dirty="0"/>
              <a:t> = _</a:t>
            </a:r>
            <a:r>
              <a:rPr lang="en" sz="1000" dirty="0" err="1"/>
              <a:t>gaq</a:t>
            </a:r>
            <a:r>
              <a:rPr lang="en" sz="1000" dirty="0"/>
              <a:t> || [];</a:t>
            </a:r>
            <a:br>
              <a:rPr lang="en" sz="1000" dirty="0"/>
            </a:br>
            <a:r>
              <a:rPr lang="en" sz="1000" dirty="0"/>
              <a:t>  _</a:t>
            </a:r>
            <a:r>
              <a:rPr lang="en" sz="1000" dirty="0" err="1"/>
              <a:t>gaq.push</a:t>
            </a:r>
            <a:r>
              <a:rPr lang="en" sz="1000" dirty="0"/>
              <a:t>(['_</a:t>
            </a:r>
            <a:r>
              <a:rPr lang="en" sz="1000" dirty="0" err="1"/>
              <a:t>setAccount</a:t>
            </a:r>
            <a:r>
              <a:rPr lang="en" sz="1000" dirty="0"/>
              <a:t>', 'UA-</a:t>
            </a:r>
            <a:r>
              <a:rPr lang="en" sz="1000" dirty="0" err="1"/>
              <a:t>xxxxxxxx</a:t>
            </a:r>
            <a:r>
              <a:rPr lang="en" sz="1000" dirty="0"/>
              <a:t>-x']);</a:t>
            </a:r>
            <a:br>
              <a:rPr lang="en" sz="1000" dirty="0"/>
            </a:br>
            <a:r>
              <a:rPr lang="en" sz="1000" dirty="0"/>
              <a:t>  _</a:t>
            </a:r>
            <a:r>
              <a:rPr lang="en" sz="1000" dirty="0" err="1"/>
              <a:t>gaq.push</a:t>
            </a:r>
            <a:r>
              <a:rPr lang="en" sz="1000" dirty="0"/>
              <a:t>(['_</a:t>
            </a:r>
            <a:r>
              <a:rPr lang="en" sz="1000" dirty="0" err="1"/>
              <a:t>setDomainName</a:t>
            </a:r>
            <a:r>
              <a:rPr lang="en" sz="1000" dirty="0"/>
              <a:t>', '</a:t>
            </a:r>
            <a:r>
              <a:rPr lang="en" sz="1000" dirty="0" err="1"/>
              <a:t>ir.library.oregonstate.edu</a:t>
            </a:r>
            <a:r>
              <a:rPr lang="en" sz="1000" dirty="0"/>
              <a:t>']);</a:t>
            </a:r>
            <a:br>
              <a:rPr lang="en" sz="1000" dirty="0"/>
            </a:br>
            <a:r>
              <a:rPr lang="en" sz="1000" dirty="0"/>
              <a:t>  _</a:t>
            </a:r>
            <a:r>
              <a:rPr lang="en" sz="1000" dirty="0" err="1"/>
              <a:t>gaq.push</a:t>
            </a:r>
            <a:r>
              <a:rPr lang="en" sz="1000" dirty="0"/>
              <a:t>(['_</a:t>
            </a:r>
            <a:r>
              <a:rPr lang="en" sz="1000" dirty="0" err="1"/>
              <a:t>trackPageview</a:t>
            </a:r>
            <a:r>
              <a:rPr lang="en" sz="1000" dirty="0"/>
              <a:t>']);</a:t>
            </a:r>
            <a:br>
              <a:rPr lang="en" sz="1000" dirty="0"/>
            </a:br>
            <a:r>
              <a:rPr lang="en" sz="1000" dirty="0"/>
              <a:t/>
            </a:r>
            <a:br>
              <a:rPr lang="en" sz="1000" dirty="0"/>
            </a:br>
            <a:r>
              <a:rPr lang="en" sz="1000" dirty="0"/>
              <a:t>  (function() {</a:t>
            </a:r>
            <a:br>
              <a:rPr lang="en" sz="1000" dirty="0"/>
            </a:br>
            <a:r>
              <a:rPr lang="en" sz="1000" dirty="0"/>
              <a:t>    </a:t>
            </a:r>
            <a:r>
              <a:rPr lang="en" sz="1000" dirty="0" err="1"/>
              <a:t>var</a:t>
            </a:r>
            <a:r>
              <a:rPr lang="en" sz="1000" dirty="0"/>
              <a:t> </a:t>
            </a:r>
            <a:r>
              <a:rPr lang="en" sz="1000" dirty="0" err="1"/>
              <a:t>ga</a:t>
            </a:r>
            <a:r>
              <a:rPr lang="en" sz="1000" dirty="0"/>
              <a:t> = </a:t>
            </a:r>
            <a:r>
              <a:rPr lang="en" sz="1000" dirty="0" err="1"/>
              <a:t>document.createElement</a:t>
            </a:r>
            <a:r>
              <a:rPr lang="en" sz="1000" dirty="0"/>
              <a:t>('script'); </a:t>
            </a:r>
            <a:r>
              <a:rPr lang="en" sz="1000" dirty="0" err="1"/>
              <a:t>ga.type</a:t>
            </a:r>
            <a:r>
              <a:rPr lang="en" sz="1000" dirty="0"/>
              <a:t> = 'text/</a:t>
            </a:r>
            <a:r>
              <a:rPr lang="en" sz="1000" dirty="0" err="1"/>
              <a:t>javascript</a:t>
            </a:r>
            <a:r>
              <a:rPr lang="en" sz="1000" dirty="0"/>
              <a:t>'; </a:t>
            </a:r>
            <a:r>
              <a:rPr lang="en" sz="1000" dirty="0" err="1"/>
              <a:t>ga.async</a:t>
            </a:r>
            <a:r>
              <a:rPr lang="en" sz="1000" dirty="0"/>
              <a:t> = true;</a:t>
            </a:r>
            <a:br>
              <a:rPr lang="en" sz="1000" dirty="0"/>
            </a:br>
            <a:r>
              <a:rPr lang="en" sz="1000" dirty="0"/>
              <a:t>    </a:t>
            </a:r>
            <a:r>
              <a:rPr lang="en" sz="1000" dirty="0" err="1"/>
              <a:t>ga.src</a:t>
            </a:r>
            <a:r>
              <a:rPr lang="en" sz="1000" dirty="0"/>
              <a:t> = ('https:' == </a:t>
            </a:r>
            <a:r>
              <a:rPr lang="en" sz="1000" dirty="0" err="1"/>
              <a:t>document.location.protocol</a:t>
            </a:r>
            <a:r>
              <a:rPr lang="en" sz="1000" dirty="0"/>
              <a:t> ? 'https://</a:t>
            </a:r>
            <a:r>
              <a:rPr lang="en" sz="1000" dirty="0" err="1"/>
              <a:t>ssl</a:t>
            </a:r>
            <a:r>
              <a:rPr lang="en" sz="1000" dirty="0"/>
              <a:t>' : 'http://www') + '.google-</a:t>
            </a:r>
            <a:r>
              <a:rPr lang="en" sz="1000" dirty="0" err="1"/>
              <a:t>analytics.com</a:t>
            </a:r>
            <a:r>
              <a:rPr lang="en" sz="1000" dirty="0"/>
              <a:t>/</a:t>
            </a:r>
            <a:r>
              <a:rPr lang="en" sz="1000" dirty="0" err="1"/>
              <a:t>ga.js</a:t>
            </a:r>
            <a:r>
              <a:rPr lang="en" sz="1000" dirty="0"/>
              <a:t>';</a:t>
            </a:r>
            <a:br>
              <a:rPr lang="en" sz="1000" dirty="0"/>
            </a:br>
            <a:r>
              <a:rPr lang="en" sz="1000" dirty="0"/>
              <a:t>    </a:t>
            </a:r>
            <a:r>
              <a:rPr lang="en" sz="1000" dirty="0" err="1"/>
              <a:t>var</a:t>
            </a:r>
            <a:r>
              <a:rPr lang="en" sz="1000" dirty="0"/>
              <a:t> s = </a:t>
            </a:r>
            <a:r>
              <a:rPr lang="en" sz="1000" dirty="0" err="1"/>
              <a:t>document.getElementsByTagName</a:t>
            </a:r>
            <a:r>
              <a:rPr lang="en" sz="1000" dirty="0"/>
              <a:t>('script')[0]; </a:t>
            </a:r>
            <a:r>
              <a:rPr lang="en" sz="1000" dirty="0" err="1"/>
              <a:t>s.parentNode.insertBefore</a:t>
            </a:r>
            <a:r>
              <a:rPr lang="en" sz="1000" dirty="0"/>
              <a:t>(</a:t>
            </a:r>
            <a:r>
              <a:rPr lang="en" sz="1000" dirty="0" err="1"/>
              <a:t>ga</a:t>
            </a:r>
            <a:r>
              <a:rPr lang="en" sz="1000" dirty="0"/>
              <a:t>, s);</a:t>
            </a:r>
            <a:br>
              <a:rPr lang="en" sz="1000" dirty="0"/>
            </a:br>
            <a:r>
              <a:rPr lang="en" sz="1000" dirty="0"/>
              <a:t>  })();</a:t>
            </a:r>
          </a:p>
          <a:p>
            <a:pPr lvl="0" rtl="0">
              <a:lnSpc>
                <a:spcPct val="100000"/>
              </a:lnSpc>
              <a:spcBef>
                <a:spcPts val="0"/>
              </a:spcBef>
              <a:buNone/>
            </a:pPr>
            <a:r>
              <a:rPr lang="en" sz="1000" dirty="0"/>
              <a:t>  &lt;/</a:t>
            </a:r>
            <a:r>
              <a:rPr lang="en" sz="1000" dirty="0" err="1"/>
              <a:t>xsl:text</a:t>
            </a:r>
            <a:r>
              <a:rPr lang="en" sz="1000" dirty="0"/>
              <a:t>&gt;</a:t>
            </a:r>
            <a:br>
              <a:rPr lang="en" sz="1000" dirty="0"/>
            </a:br>
            <a:r>
              <a:rPr lang="en" sz="1000" dirty="0"/>
              <a:t>&lt;/script&gt;</a:t>
            </a:r>
          </a:p>
          <a:p>
            <a:pPr lvl="0" rtl="0">
              <a:spcBef>
                <a:spcPts val="0"/>
              </a:spcBef>
              <a:buNone/>
            </a:pPr>
            <a:endParaRPr dirty="0"/>
          </a:p>
          <a:p>
            <a:pPr lvl="0" rtl="0">
              <a:spcBef>
                <a:spcPts val="0"/>
              </a:spcBef>
              <a:buNone/>
            </a:pPr>
            <a:endParaRP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t>Tracking download in DSpace with Analytics</a:t>
            </a:r>
          </a:p>
        </p:txBody>
      </p:sp>
      <p:sp>
        <p:nvSpPr>
          <p:cNvPr id="131" name="Shape 131"/>
          <p:cNvSpPr txBox="1">
            <a:spLocks noGrp="1"/>
          </p:cNvSpPr>
          <p:nvPr>
            <p:ph type="body" idx="1"/>
          </p:nvPr>
        </p:nvSpPr>
        <p:spPr>
          <a:xfrm>
            <a:off x="311700" y="1152475"/>
            <a:ext cx="8520600" cy="3918300"/>
          </a:xfrm>
          <a:prstGeom prst="rect">
            <a:avLst/>
          </a:prstGeom>
        </p:spPr>
        <p:txBody>
          <a:bodyPr lIns="91425" tIns="91425" rIns="91425" bIns="91425" anchor="t" anchorCtr="0">
            <a:noAutofit/>
          </a:bodyPr>
          <a:lstStyle/>
          <a:p>
            <a:pPr marL="514350" lvl="0" indent="-285750" rtl="0">
              <a:spcBef>
                <a:spcPts val="0"/>
              </a:spcBef>
              <a:buFont typeface="Arial" charset="0"/>
              <a:buChar char="•"/>
            </a:pPr>
            <a:r>
              <a:rPr lang="en" dirty="0"/>
              <a:t>Locate item-</a:t>
            </a:r>
            <a:r>
              <a:rPr lang="en" dirty="0" err="1"/>
              <a:t>view.xsl</a:t>
            </a:r>
            <a:endParaRPr lang="en" dirty="0"/>
          </a:p>
          <a:p>
            <a:pPr marL="514350" lvl="0" indent="-285750" rtl="0">
              <a:lnSpc>
                <a:spcPct val="100000"/>
              </a:lnSpc>
              <a:spcBef>
                <a:spcPts val="0"/>
              </a:spcBef>
              <a:buFont typeface="Arial" charset="0"/>
              <a:buChar char="•"/>
            </a:pPr>
            <a:r>
              <a:rPr lang="en" dirty="0"/>
              <a:t>Tracking download as event with following snippet inserted</a:t>
            </a:r>
          </a:p>
          <a:p>
            <a:pPr lvl="0" rtl="0">
              <a:lnSpc>
                <a:spcPct val="100000"/>
              </a:lnSpc>
              <a:spcBef>
                <a:spcPts val="0"/>
              </a:spcBef>
              <a:buNone/>
            </a:pPr>
            <a:r>
              <a:rPr lang="en" sz="1000" dirty="0"/>
              <a:t>&lt;</a:t>
            </a:r>
            <a:r>
              <a:rPr lang="en" sz="1000" dirty="0" err="1"/>
              <a:t>xsl:template</a:t>
            </a:r>
            <a:r>
              <a:rPr lang="en" sz="1000" dirty="0"/>
              <a:t> name="view-open"&gt;</a:t>
            </a:r>
            <a:br>
              <a:rPr lang="en" sz="1000" dirty="0"/>
            </a:br>
            <a:r>
              <a:rPr lang="en" sz="1000" dirty="0"/>
              <a:t>        &lt;a&gt;</a:t>
            </a:r>
            <a:br>
              <a:rPr lang="en" sz="1000" dirty="0"/>
            </a:br>
            <a:r>
              <a:rPr lang="en" sz="1000" dirty="0"/>
              <a:t>            &lt;</a:t>
            </a:r>
            <a:r>
              <a:rPr lang="en" sz="1000" dirty="0" err="1"/>
              <a:t>xsl:attribute</a:t>
            </a:r>
            <a:r>
              <a:rPr lang="en" sz="1000" dirty="0"/>
              <a:t> name="</a:t>
            </a:r>
            <a:r>
              <a:rPr lang="en" sz="1000" dirty="0" err="1"/>
              <a:t>onclick</a:t>
            </a:r>
            <a:r>
              <a:rPr lang="en" sz="1000" dirty="0"/>
              <a:t>"&gt;</a:t>
            </a:r>
            <a:br>
              <a:rPr lang="en" sz="1000" dirty="0"/>
            </a:br>
            <a:r>
              <a:rPr lang="en" sz="1000" dirty="0"/>
              <a:t>	</a:t>
            </a:r>
            <a:r>
              <a:rPr lang="en" sz="1000" dirty="0" err="1"/>
              <a:t>trackDownload</a:t>
            </a:r>
            <a:r>
              <a:rPr lang="en" sz="1000" dirty="0"/>
              <a:t>(this)</a:t>
            </a:r>
            <a:br>
              <a:rPr lang="en" sz="1000" dirty="0"/>
            </a:br>
            <a:r>
              <a:rPr lang="en" sz="1000" dirty="0"/>
              <a:t>            &lt;/</a:t>
            </a:r>
            <a:r>
              <a:rPr lang="en" sz="1000" dirty="0" err="1"/>
              <a:t>xsl:attribute</a:t>
            </a:r>
            <a:r>
              <a:rPr lang="en" sz="1000" dirty="0"/>
              <a:t>&gt;</a:t>
            </a:r>
            <a:br>
              <a:rPr lang="en" sz="1000" dirty="0"/>
            </a:br>
            <a:r>
              <a:rPr lang="en" sz="1000" dirty="0"/>
              <a:t>            &lt;</a:t>
            </a:r>
            <a:r>
              <a:rPr lang="en" sz="1000" dirty="0" err="1"/>
              <a:t>xsl:attribute</a:t>
            </a:r>
            <a:r>
              <a:rPr lang="en" sz="1000" dirty="0"/>
              <a:t> name="</a:t>
            </a:r>
            <a:r>
              <a:rPr lang="en" sz="1000" dirty="0" err="1"/>
              <a:t>href</a:t>
            </a:r>
            <a:r>
              <a:rPr lang="en" sz="1000" dirty="0"/>
              <a:t>"&gt;</a:t>
            </a:r>
            <a:br>
              <a:rPr lang="en" sz="1000" dirty="0"/>
            </a:br>
            <a:r>
              <a:rPr lang="en" sz="1000" dirty="0"/>
              <a:t>                &lt;</a:t>
            </a:r>
            <a:r>
              <a:rPr lang="en" sz="1000" dirty="0" err="1"/>
              <a:t>xsl:value-of</a:t>
            </a:r>
            <a:r>
              <a:rPr lang="en" sz="1000" dirty="0"/>
              <a:t> select="</a:t>
            </a:r>
            <a:r>
              <a:rPr lang="en" sz="1000" dirty="0" err="1"/>
              <a:t>mets:FLocat</a:t>
            </a:r>
            <a:r>
              <a:rPr lang="en" sz="1000" dirty="0"/>
              <a:t>[@LOCTYPE='URL']/@</a:t>
            </a:r>
            <a:r>
              <a:rPr lang="en" sz="1000" dirty="0" err="1"/>
              <a:t>xlink:href</a:t>
            </a:r>
            <a:r>
              <a:rPr lang="en" sz="1000" dirty="0"/>
              <a:t>"/&gt;</a:t>
            </a:r>
            <a:br>
              <a:rPr lang="en" sz="1000" dirty="0"/>
            </a:br>
            <a:r>
              <a:rPr lang="en" sz="1000" dirty="0"/>
              <a:t>            &lt;/</a:t>
            </a:r>
            <a:r>
              <a:rPr lang="en" sz="1000" dirty="0" err="1"/>
              <a:t>xsl:attribute</a:t>
            </a:r>
            <a:r>
              <a:rPr lang="en" sz="1000" dirty="0"/>
              <a:t>&gt;</a:t>
            </a:r>
            <a:br>
              <a:rPr lang="en" sz="1000" dirty="0"/>
            </a:br>
            <a:r>
              <a:rPr lang="en" sz="1000" dirty="0"/>
              <a:t>            &lt;i18n:text&gt;xmlui.dri2xhtml.METS-1.0.item-files-viewOpen&lt;/i18n:text&gt;</a:t>
            </a:r>
            <a:br>
              <a:rPr lang="en" sz="1000" dirty="0"/>
            </a:br>
            <a:r>
              <a:rPr lang="en" sz="1000" dirty="0"/>
              <a:t>        &lt;/a&gt;</a:t>
            </a:r>
            <a:br>
              <a:rPr lang="en" sz="1000" dirty="0"/>
            </a:br>
            <a:r>
              <a:rPr lang="en" sz="1000" dirty="0"/>
              <a:t>        &lt;script type="text/</a:t>
            </a:r>
            <a:r>
              <a:rPr lang="en" sz="1000" dirty="0" err="1"/>
              <a:t>javascript</a:t>
            </a:r>
            <a:r>
              <a:rPr lang="en" sz="1000" dirty="0"/>
              <a:t>"&gt;</a:t>
            </a:r>
            <a:br>
              <a:rPr lang="en" sz="1000" dirty="0"/>
            </a:br>
            <a:r>
              <a:rPr lang="en" sz="1000" dirty="0"/>
              <a:t>         &lt;</a:t>
            </a:r>
            <a:r>
              <a:rPr lang="en" sz="1000" dirty="0" err="1"/>
              <a:t>xsl:text</a:t>
            </a:r>
            <a:r>
              <a:rPr lang="en" sz="1000" dirty="0"/>
              <a:t>&gt;function </a:t>
            </a:r>
            <a:r>
              <a:rPr lang="en" sz="1000" dirty="0" err="1"/>
              <a:t>trackDownload</a:t>
            </a:r>
            <a:r>
              <a:rPr lang="en" sz="1000" dirty="0"/>
              <a:t>(link) {_</a:t>
            </a:r>
            <a:r>
              <a:rPr lang="en" sz="1000" dirty="0" err="1"/>
              <a:t>gaq.push</a:t>
            </a:r>
            <a:r>
              <a:rPr lang="en" sz="1000" dirty="0"/>
              <a:t>(['_</a:t>
            </a:r>
            <a:r>
              <a:rPr lang="en" sz="1000" dirty="0" err="1"/>
              <a:t>trackEvent</a:t>
            </a:r>
            <a:r>
              <a:rPr lang="en" sz="1000" dirty="0"/>
              <a:t>', '</a:t>
            </a:r>
            <a:r>
              <a:rPr lang="en" sz="1000" dirty="0" err="1"/>
              <a:t>Bitstream</a:t>
            </a:r>
            <a:r>
              <a:rPr lang="en" sz="1000" dirty="0"/>
              <a:t>', 'Download', </a:t>
            </a:r>
            <a:r>
              <a:rPr lang="en" sz="1000" dirty="0" err="1"/>
              <a:t>link.href</a:t>
            </a:r>
            <a:r>
              <a:rPr lang="en" sz="1000" dirty="0"/>
              <a:t>]); </a:t>
            </a:r>
            <a:r>
              <a:rPr lang="en" sz="1000" dirty="0" err="1"/>
              <a:t>setTimeout</a:t>
            </a:r>
            <a:r>
              <a:rPr lang="en" sz="1000" dirty="0"/>
              <a:t>('</a:t>
            </a:r>
            <a:r>
              <a:rPr lang="en" sz="1000" dirty="0" err="1"/>
              <a:t>document.location</a:t>
            </a:r>
            <a:r>
              <a:rPr lang="en" sz="1000" dirty="0"/>
              <a:t> = "' + </a:t>
            </a:r>
            <a:r>
              <a:rPr lang="en" sz="1000" dirty="0" err="1"/>
              <a:t>link.href</a:t>
            </a:r>
            <a:r>
              <a:rPr lang="en" sz="1000" dirty="0"/>
              <a:t> + '"', 200); return false;}</a:t>
            </a:r>
            <a:br>
              <a:rPr lang="en" sz="1000" dirty="0"/>
            </a:br>
            <a:r>
              <a:rPr lang="en" sz="1000" dirty="0"/>
              <a:t>         &lt;/</a:t>
            </a:r>
            <a:r>
              <a:rPr lang="en" sz="1000" dirty="0" err="1"/>
              <a:t>xsl:text</a:t>
            </a:r>
            <a:r>
              <a:rPr lang="en" sz="1000" dirty="0"/>
              <a:t>&gt;</a:t>
            </a:r>
            <a:br>
              <a:rPr lang="en" sz="1000" dirty="0"/>
            </a:br>
            <a:r>
              <a:rPr lang="en" sz="1000" dirty="0"/>
              <a:t>        &lt;/script&gt;</a:t>
            </a:r>
            <a:br>
              <a:rPr lang="en" sz="1000" dirty="0"/>
            </a:br>
            <a:r>
              <a:rPr lang="en" sz="1000" dirty="0"/>
              <a:t>&lt;/</a:t>
            </a:r>
            <a:r>
              <a:rPr lang="en" sz="1000" dirty="0" err="1"/>
              <a:t>xsl:template</a:t>
            </a:r>
            <a:r>
              <a:rPr lang="en" sz="1000" dirty="0"/>
              <a:t>&gt;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490250" y="450150"/>
            <a:ext cx="6367800" cy="4090800"/>
          </a:xfrm>
          <a:prstGeom prst="rect">
            <a:avLst/>
          </a:prstGeom>
        </p:spPr>
        <p:txBody>
          <a:bodyPr lIns="91425" tIns="91425" rIns="91425" bIns="91425" anchor="ctr" anchorCtr="0">
            <a:noAutofit/>
          </a:bodyPr>
          <a:lstStyle/>
          <a:p>
            <a:pPr lvl="0">
              <a:spcBef>
                <a:spcPts val="0"/>
              </a:spcBef>
              <a:buNone/>
            </a:pPr>
            <a:r>
              <a:rPr lang="en" u="sng"/>
              <a:t>Understand Analytics reports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Dimensions and metrics</a:t>
            </a:r>
          </a:p>
        </p:txBody>
      </p:sp>
      <p:sp>
        <p:nvSpPr>
          <p:cNvPr id="142" name="Shape 142"/>
          <p:cNvSpPr txBox="1">
            <a:spLocks noGrp="1"/>
          </p:cNvSpPr>
          <p:nvPr>
            <p:ph type="body" idx="1"/>
          </p:nvPr>
        </p:nvSpPr>
        <p:spPr>
          <a:xfrm>
            <a:off x="311700" y="1152475"/>
            <a:ext cx="8520600" cy="3990900"/>
          </a:xfrm>
          <a:prstGeom prst="rect">
            <a:avLst/>
          </a:prstGeom>
        </p:spPr>
        <p:txBody>
          <a:bodyPr lIns="91425" tIns="91425" rIns="91425" bIns="91425" anchor="t" anchorCtr="0">
            <a:noAutofit/>
          </a:bodyPr>
          <a:lstStyle/>
          <a:p>
            <a:pPr marL="514350" lvl="0" indent="-285750" rtl="0">
              <a:lnSpc>
                <a:spcPct val="100000"/>
              </a:lnSpc>
              <a:spcBef>
                <a:spcPts val="0"/>
              </a:spcBef>
              <a:buFont typeface="Arial" charset="0"/>
              <a:buChar char="•"/>
            </a:pPr>
            <a:r>
              <a:rPr lang="en" dirty="0"/>
              <a:t>Every Analytics report is made up of dimensions and metrics</a:t>
            </a:r>
          </a:p>
          <a:p>
            <a:pPr marL="514350" lvl="0" indent="-285750" rtl="0">
              <a:lnSpc>
                <a:spcPct val="100000"/>
              </a:lnSpc>
              <a:spcBef>
                <a:spcPts val="0"/>
              </a:spcBef>
              <a:buFont typeface="Arial" charset="0"/>
              <a:buChar char="•"/>
            </a:pPr>
            <a:r>
              <a:rPr lang="en" dirty="0"/>
              <a:t>Each row in the report represents dimension and each column represent metrics</a:t>
            </a:r>
          </a:p>
          <a:p>
            <a:pPr marL="514350" lvl="0" indent="-285750" rtl="0">
              <a:lnSpc>
                <a:spcPct val="100000"/>
              </a:lnSpc>
              <a:spcBef>
                <a:spcPts val="0"/>
              </a:spcBef>
              <a:buFont typeface="Arial" charset="0"/>
              <a:buChar char="•"/>
            </a:pPr>
            <a:r>
              <a:rPr lang="en" dirty="0"/>
              <a:t>A dimension is the property of your data (e.g., country, city of visits)</a:t>
            </a:r>
          </a:p>
          <a:p>
            <a:pPr marL="514350" lvl="0" indent="-285750" rtl="0">
              <a:lnSpc>
                <a:spcPct val="100000"/>
              </a:lnSpc>
              <a:spcBef>
                <a:spcPts val="0"/>
              </a:spcBef>
              <a:buFont typeface="Arial" charset="0"/>
              <a:buChar char="•"/>
            </a:pPr>
            <a:r>
              <a:rPr lang="en" dirty="0"/>
              <a:t>A metric is the quantitative measurement of a dimension</a:t>
            </a:r>
          </a:p>
          <a:p>
            <a:pPr marL="971550" lvl="1" indent="-285750" rtl="0">
              <a:lnSpc>
                <a:spcPct val="100000"/>
              </a:lnSpc>
              <a:spcBef>
                <a:spcPts val="0"/>
              </a:spcBef>
              <a:buFont typeface="Arial" charset="0"/>
              <a:buChar char="•"/>
            </a:pPr>
            <a:r>
              <a:rPr lang="en" dirty="0"/>
              <a:t>A dimension can have multiple metrics</a:t>
            </a:r>
          </a:p>
          <a:p>
            <a:pPr marL="971550" lvl="1" indent="-285750" rtl="0">
              <a:lnSpc>
                <a:spcPct val="100000"/>
              </a:lnSpc>
              <a:spcBef>
                <a:spcPts val="0"/>
              </a:spcBef>
              <a:buFont typeface="Arial" charset="0"/>
              <a:buChar char="•"/>
            </a:pPr>
            <a:r>
              <a:rPr lang="en" dirty="0"/>
              <a:t>A metric only makes sense when used together with a dimension</a:t>
            </a:r>
          </a:p>
          <a:p>
            <a:pPr marL="514350" lvl="0" indent="-285750" rtl="0">
              <a:lnSpc>
                <a:spcPct val="100000"/>
              </a:lnSpc>
              <a:spcBef>
                <a:spcPts val="0"/>
              </a:spcBef>
              <a:buFont typeface="Arial" charset="0"/>
              <a:buChar char="•"/>
            </a:pPr>
            <a:r>
              <a:rPr lang="en" dirty="0"/>
              <a:t>Metrics are reported under three categories </a:t>
            </a:r>
          </a:p>
          <a:p>
            <a:pPr marL="971550" lvl="1" indent="-285750" rtl="0">
              <a:lnSpc>
                <a:spcPct val="100000"/>
              </a:lnSpc>
              <a:spcBef>
                <a:spcPts val="0"/>
              </a:spcBef>
              <a:buFont typeface="Arial" charset="0"/>
              <a:buChar char="•"/>
            </a:pPr>
            <a:r>
              <a:rPr lang="en" dirty="0" smtClean="0"/>
              <a:t>Acquisition</a:t>
            </a:r>
            <a:r>
              <a:rPr lang="en-US" dirty="0" smtClean="0"/>
              <a:t>, </a:t>
            </a:r>
            <a:r>
              <a:rPr lang="en" dirty="0" smtClean="0"/>
              <a:t>Behavior</a:t>
            </a:r>
            <a:r>
              <a:rPr lang="en-US" dirty="0" smtClean="0"/>
              <a:t>, </a:t>
            </a:r>
            <a:r>
              <a:rPr lang="en" dirty="0" smtClean="0"/>
              <a:t>Conversion </a:t>
            </a:r>
            <a:endParaRPr lang="en" dirty="0"/>
          </a:p>
          <a:p>
            <a:pPr lvl="0" rtl="0">
              <a:spcBef>
                <a:spcPts val="0"/>
              </a:spcBef>
              <a:buNone/>
            </a:pPr>
            <a:endParaRP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Shape 147" descr="Screen Shot 2016-10-10 at 10.24.43 PM.png"/>
          <p:cNvPicPr preferRelativeResize="0"/>
          <p:nvPr/>
        </p:nvPicPr>
        <p:blipFill>
          <a:blip r:embed="rId3">
            <a:alphaModFix/>
          </a:blip>
          <a:stretch>
            <a:fillRect/>
          </a:stretch>
        </p:blipFill>
        <p:spPr>
          <a:xfrm>
            <a:off x="0" y="369085"/>
            <a:ext cx="9144000" cy="4405329"/>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445025"/>
            <a:ext cx="8520600" cy="8025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55000"/>
              <a:buFont typeface="Arial"/>
              <a:buNone/>
            </a:pPr>
            <a:r>
              <a:rPr lang="en" sz="2000">
                <a:solidFill>
                  <a:schemeClr val="dk2"/>
                </a:solidFill>
              </a:rPr>
              <a:t>Q. How much contributions of search engine and social media to the traffic of your IR?</a:t>
            </a:r>
          </a:p>
        </p:txBody>
      </p:sp>
      <p:sp>
        <p:nvSpPr>
          <p:cNvPr id="153" name="Shape 153"/>
          <p:cNvSpPr txBox="1">
            <a:spLocks noGrp="1"/>
          </p:cNvSpPr>
          <p:nvPr>
            <p:ph type="body" idx="1"/>
          </p:nvPr>
        </p:nvSpPr>
        <p:spPr>
          <a:xfrm>
            <a:off x="311700" y="1247525"/>
            <a:ext cx="8520600" cy="3662400"/>
          </a:xfrm>
          <a:prstGeom prst="rect">
            <a:avLst/>
          </a:prstGeom>
        </p:spPr>
        <p:txBody>
          <a:bodyPr lIns="91425" tIns="91425" rIns="91425" bIns="91425" anchor="t" anchorCtr="0">
            <a:noAutofit/>
          </a:bodyPr>
          <a:lstStyle/>
          <a:p>
            <a:pPr lvl="0">
              <a:spcBef>
                <a:spcPts val="0"/>
              </a:spcBef>
              <a:buNone/>
            </a:pPr>
            <a:r>
              <a:rPr lang="en"/>
              <a:t>A. Use acquisition reports:</a:t>
            </a:r>
          </a:p>
          <a:p>
            <a:pPr marL="457200" lvl="0" indent="-228600" rtl="0">
              <a:spcBef>
                <a:spcPts val="0"/>
              </a:spcBef>
            </a:pPr>
            <a:r>
              <a:rPr lang="en"/>
              <a:t>Channels</a:t>
            </a:r>
          </a:p>
          <a:p>
            <a:pPr marL="457200" lvl="0" indent="-228600" rtl="0">
              <a:spcBef>
                <a:spcPts val="0"/>
              </a:spcBef>
            </a:pPr>
            <a:r>
              <a:rPr lang="en"/>
              <a:t>Referrals</a:t>
            </a:r>
          </a:p>
          <a:p>
            <a:pPr marL="457200" lvl="0" indent="-228600">
              <a:spcBef>
                <a:spcPts val="0"/>
              </a:spcBef>
            </a:pPr>
            <a:r>
              <a:rPr lang="en"/>
              <a:t>Social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Channel report</a:t>
            </a:r>
          </a:p>
        </p:txBody>
      </p:sp>
      <p:sp>
        <p:nvSpPr>
          <p:cNvPr id="159" name="Shape 15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60" name="Shape 160" descr="Screen Shot 2016-10-11 at 12.17.21 AM.png"/>
          <p:cNvPicPr preferRelativeResize="0"/>
          <p:nvPr/>
        </p:nvPicPr>
        <p:blipFill>
          <a:blip r:embed="rId3">
            <a:alphaModFix/>
          </a:blip>
          <a:stretch>
            <a:fillRect/>
          </a:stretch>
        </p:blipFill>
        <p:spPr>
          <a:xfrm>
            <a:off x="311700" y="1100575"/>
            <a:ext cx="8520599" cy="3416400"/>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303275"/>
            <a:ext cx="8520600" cy="572700"/>
          </a:xfrm>
          <a:prstGeom prst="rect">
            <a:avLst/>
          </a:prstGeom>
        </p:spPr>
        <p:txBody>
          <a:bodyPr lIns="91425" tIns="91425" rIns="91425" bIns="91425" anchor="t" anchorCtr="0">
            <a:noAutofit/>
          </a:bodyPr>
          <a:lstStyle/>
          <a:p>
            <a:pPr lvl="0">
              <a:spcBef>
                <a:spcPts val="0"/>
              </a:spcBef>
              <a:buNone/>
            </a:pPr>
            <a:r>
              <a:rPr lang="en"/>
              <a:t>Referral report</a:t>
            </a:r>
          </a:p>
        </p:txBody>
      </p:sp>
      <p:sp>
        <p:nvSpPr>
          <p:cNvPr id="166" name="Shape 16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67" name="Shape 167" descr="Screen Shot 2016-10-11 at 12.29.25 AM.png"/>
          <p:cNvPicPr preferRelativeResize="0"/>
          <p:nvPr/>
        </p:nvPicPr>
        <p:blipFill>
          <a:blip r:embed="rId3">
            <a:alphaModFix/>
          </a:blip>
          <a:stretch>
            <a:fillRect/>
          </a:stretch>
        </p:blipFill>
        <p:spPr>
          <a:xfrm>
            <a:off x="311699" y="1152465"/>
            <a:ext cx="8520599" cy="3627358"/>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Agenda</a:t>
            </a:r>
          </a:p>
        </p:txBody>
      </p:sp>
      <p:sp>
        <p:nvSpPr>
          <p:cNvPr id="61" name="Shape 61"/>
          <p:cNvSpPr txBox="1">
            <a:spLocks noGrp="1"/>
          </p:cNvSpPr>
          <p:nvPr>
            <p:ph type="body" idx="1"/>
          </p:nvPr>
        </p:nvSpPr>
        <p:spPr>
          <a:xfrm>
            <a:off x="311700" y="1152475"/>
            <a:ext cx="8520600" cy="3696600"/>
          </a:xfrm>
          <a:prstGeom prst="rect">
            <a:avLst/>
          </a:prstGeom>
        </p:spPr>
        <p:txBody>
          <a:bodyPr lIns="91425" tIns="91425" rIns="91425" bIns="91425" anchor="t" anchorCtr="0">
            <a:noAutofit/>
          </a:bodyPr>
          <a:lstStyle/>
          <a:p>
            <a:pPr marL="457200" lvl="0" indent="-381000" rtl="0">
              <a:spcBef>
                <a:spcPts val="0"/>
              </a:spcBef>
              <a:buSzPct val="100000"/>
              <a:buFont typeface="Arial" charset="0"/>
              <a:buChar char="•"/>
            </a:pPr>
            <a:r>
              <a:rPr lang="en" sz="2400" dirty="0"/>
              <a:t>Institutional repository (IR) services</a:t>
            </a:r>
          </a:p>
          <a:p>
            <a:pPr marL="457200" lvl="0" indent="-381000" rtl="0">
              <a:spcBef>
                <a:spcPts val="0"/>
              </a:spcBef>
              <a:buSzPct val="100000"/>
              <a:buFont typeface="Arial" charset="0"/>
              <a:buChar char="•"/>
            </a:pPr>
            <a:r>
              <a:rPr lang="en" sz="2400" dirty="0"/>
              <a:t>Assessment and metrics for IR </a:t>
            </a:r>
          </a:p>
          <a:p>
            <a:pPr marL="457200" lvl="0" indent="-381000" rtl="0">
              <a:spcBef>
                <a:spcPts val="0"/>
              </a:spcBef>
              <a:buSzPct val="100000"/>
              <a:buFont typeface="Arial" charset="0"/>
              <a:buChar char="•"/>
            </a:pPr>
            <a:r>
              <a:rPr lang="en" sz="2400" dirty="0" err="1"/>
              <a:t>DSpace</a:t>
            </a:r>
            <a:r>
              <a:rPr lang="en" sz="2400" dirty="0"/>
              <a:t> assessment with usage statistics</a:t>
            </a:r>
          </a:p>
          <a:p>
            <a:pPr marL="457200" lvl="0" indent="-381000" rtl="0">
              <a:spcBef>
                <a:spcPts val="0"/>
              </a:spcBef>
              <a:buSzPct val="100000"/>
              <a:buFont typeface="Arial" charset="0"/>
              <a:buChar char="•"/>
            </a:pPr>
            <a:r>
              <a:rPr lang="en" sz="2400" dirty="0" err="1"/>
              <a:t>DSpace</a:t>
            </a:r>
            <a:r>
              <a:rPr lang="en" sz="2400" dirty="0"/>
              <a:t> assessment with Google Analytics (Analytics)</a:t>
            </a:r>
          </a:p>
          <a:p>
            <a:pPr marL="457200" lvl="0" indent="-381000" rtl="0">
              <a:spcBef>
                <a:spcPts val="0"/>
              </a:spcBef>
              <a:buSzPct val="100000"/>
              <a:buFont typeface="Arial" charset="0"/>
              <a:buChar char="•"/>
            </a:pPr>
            <a:r>
              <a:rPr lang="en" sz="2400" dirty="0"/>
              <a:t>Access data with Analytics API</a:t>
            </a:r>
          </a:p>
          <a:p>
            <a:pPr marL="457200" lvl="0" indent="-381000">
              <a:spcBef>
                <a:spcPts val="0"/>
              </a:spcBef>
              <a:buSzPct val="100000"/>
              <a:buFont typeface="Arial" charset="0"/>
              <a:buChar char="•"/>
            </a:pPr>
            <a:r>
              <a:rPr lang="en" sz="2400" dirty="0"/>
              <a:t>Analytics API use cases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328125"/>
            <a:ext cx="8520600" cy="572700"/>
          </a:xfrm>
          <a:prstGeom prst="rect">
            <a:avLst/>
          </a:prstGeom>
        </p:spPr>
        <p:txBody>
          <a:bodyPr lIns="91425" tIns="91425" rIns="91425" bIns="91425" anchor="t" anchorCtr="0">
            <a:noAutofit/>
          </a:bodyPr>
          <a:lstStyle/>
          <a:p>
            <a:pPr lvl="0">
              <a:spcBef>
                <a:spcPts val="0"/>
              </a:spcBef>
              <a:buNone/>
            </a:pPr>
            <a:r>
              <a:rPr lang="en"/>
              <a:t>Source/Medium report</a:t>
            </a:r>
          </a:p>
        </p:txBody>
      </p:sp>
      <p:sp>
        <p:nvSpPr>
          <p:cNvPr id="173" name="Shape 17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74" name="Shape 174" descr="Screen Shot 2016-10-11 at 12.38.14 AM.png"/>
          <p:cNvPicPr preferRelativeResize="0"/>
          <p:nvPr/>
        </p:nvPicPr>
        <p:blipFill>
          <a:blip r:embed="rId3">
            <a:alphaModFix/>
          </a:blip>
          <a:stretch>
            <a:fillRect/>
          </a:stretch>
        </p:blipFill>
        <p:spPr>
          <a:xfrm>
            <a:off x="311700" y="1121028"/>
            <a:ext cx="8520598" cy="3479295"/>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311700" y="293625"/>
            <a:ext cx="8520600" cy="572700"/>
          </a:xfrm>
          <a:prstGeom prst="rect">
            <a:avLst/>
          </a:prstGeom>
        </p:spPr>
        <p:txBody>
          <a:bodyPr lIns="91425" tIns="91425" rIns="91425" bIns="91425" anchor="t" anchorCtr="0">
            <a:noAutofit/>
          </a:bodyPr>
          <a:lstStyle/>
          <a:p>
            <a:pPr lvl="0">
              <a:spcBef>
                <a:spcPts val="0"/>
              </a:spcBef>
              <a:buNone/>
            </a:pPr>
            <a:r>
              <a:rPr lang="en"/>
              <a:t>Social overview</a:t>
            </a:r>
          </a:p>
        </p:txBody>
      </p:sp>
      <p:sp>
        <p:nvSpPr>
          <p:cNvPr id="180" name="Shape 18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81" name="Shape 181" descr="Screen Shot 2016-10-11 at 12.35.40 AM.png"/>
          <p:cNvPicPr preferRelativeResize="0"/>
          <p:nvPr/>
        </p:nvPicPr>
        <p:blipFill>
          <a:blip r:embed="rId3">
            <a:alphaModFix/>
          </a:blip>
          <a:stretch>
            <a:fillRect/>
          </a:stretch>
        </p:blipFill>
        <p:spPr>
          <a:xfrm>
            <a:off x="311700" y="1152475"/>
            <a:ext cx="8520601" cy="341640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Who are you users?</a:t>
            </a:r>
          </a:p>
        </p:txBody>
      </p:sp>
      <p:sp>
        <p:nvSpPr>
          <p:cNvPr id="187" name="Shape 18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61950" rtl="0">
              <a:spcBef>
                <a:spcPts val="0"/>
              </a:spcBef>
              <a:buSzPct val="100000"/>
              <a:buAutoNum type="arabicPeriod"/>
            </a:pPr>
            <a:r>
              <a:rPr lang="en" sz="2100"/>
              <a:t>Where are they from?</a:t>
            </a:r>
          </a:p>
          <a:p>
            <a:pPr marL="914400" lvl="1" indent="-336550" rtl="0">
              <a:spcBef>
                <a:spcPts val="0"/>
              </a:spcBef>
              <a:buSzPct val="100000"/>
              <a:buAutoNum type="alphaLcPeriod"/>
            </a:pPr>
            <a:r>
              <a:rPr lang="en" sz="1700"/>
              <a:t>Geo locations in Audience reports </a:t>
            </a:r>
          </a:p>
          <a:p>
            <a:pPr marL="457200" lvl="0" indent="-361950" rtl="0">
              <a:spcBef>
                <a:spcPts val="0"/>
              </a:spcBef>
              <a:buSzPct val="100000"/>
              <a:buAutoNum type="arabicPeriod"/>
            </a:pPr>
            <a:r>
              <a:rPr lang="en" sz="2100"/>
              <a:t>Are they academics?</a:t>
            </a:r>
          </a:p>
          <a:p>
            <a:pPr marL="914400" lvl="1" indent="-336550" rtl="0">
              <a:spcBef>
                <a:spcPts val="0"/>
              </a:spcBef>
              <a:buSzPct val="100000"/>
              <a:buAutoNum type="alphaLcPeriod"/>
            </a:pPr>
            <a:r>
              <a:rPr lang="en" sz="1700"/>
              <a:t>Service provider in Audience reports</a:t>
            </a:r>
          </a:p>
          <a:p>
            <a:pPr marL="457200" lvl="0" indent="-361950" rtl="0">
              <a:spcBef>
                <a:spcPts val="0"/>
              </a:spcBef>
              <a:buSzPct val="100000"/>
              <a:buAutoNum type="arabicPeriod"/>
            </a:pPr>
            <a:r>
              <a:rPr lang="en" sz="2100"/>
              <a:t>Are they using mobile device?</a:t>
            </a:r>
          </a:p>
          <a:p>
            <a:pPr marL="914400" lvl="1" indent="-336550" rtl="0">
              <a:spcBef>
                <a:spcPts val="0"/>
              </a:spcBef>
              <a:buSzPct val="100000"/>
              <a:buAutoNum type="alphaLcPeriod"/>
            </a:pPr>
            <a:r>
              <a:rPr lang="en" sz="1700"/>
              <a:t>System and Mobile in Audience reports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311700" y="241525"/>
            <a:ext cx="8520600" cy="572700"/>
          </a:xfrm>
          <a:prstGeom prst="rect">
            <a:avLst/>
          </a:prstGeom>
        </p:spPr>
        <p:txBody>
          <a:bodyPr lIns="91425" tIns="91425" rIns="91425" bIns="91425" anchor="t" anchorCtr="0">
            <a:noAutofit/>
          </a:bodyPr>
          <a:lstStyle/>
          <a:p>
            <a:pPr lvl="0">
              <a:spcBef>
                <a:spcPts val="0"/>
              </a:spcBef>
              <a:buNone/>
            </a:pPr>
            <a:r>
              <a:rPr lang="en"/>
              <a:t>Geo location report</a:t>
            </a:r>
          </a:p>
        </p:txBody>
      </p:sp>
      <p:sp>
        <p:nvSpPr>
          <p:cNvPr id="193" name="Shape 19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94" name="Shape 194" descr="Screen Shot 2016-10-11 at 12.42.02 AM.png"/>
          <p:cNvPicPr preferRelativeResize="0"/>
          <p:nvPr/>
        </p:nvPicPr>
        <p:blipFill>
          <a:blip r:embed="rId3">
            <a:alphaModFix/>
          </a:blip>
          <a:stretch>
            <a:fillRect/>
          </a:stretch>
        </p:blipFill>
        <p:spPr>
          <a:xfrm>
            <a:off x="311700" y="1152475"/>
            <a:ext cx="8656901" cy="3724249"/>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311700" y="232925"/>
            <a:ext cx="8520600" cy="572700"/>
          </a:xfrm>
          <a:prstGeom prst="rect">
            <a:avLst/>
          </a:prstGeom>
        </p:spPr>
        <p:txBody>
          <a:bodyPr lIns="91425" tIns="91425" rIns="91425" bIns="91425" anchor="t" anchorCtr="0">
            <a:noAutofit/>
          </a:bodyPr>
          <a:lstStyle/>
          <a:p>
            <a:pPr lvl="0" rtl="0">
              <a:spcBef>
                <a:spcPts val="0"/>
              </a:spcBef>
              <a:buNone/>
            </a:pPr>
            <a:r>
              <a:rPr lang="en"/>
              <a:t>Service provider report</a:t>
            </a:r>
          </a:p>
        </p:txBody>
      </p:sp>
      <p:sp>
        <p:nvSpPr>
          <p:cNvPr id="200" name="Shape 20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None/>
            </a:pPr>
            <a:endParaRPr/>
          </a:p>
        </p:txBody>
      </p:sp>
      <p:pic>
        <p:nvPicPr>
          <p:cNvPr id="201" name="Shape 201" descr="Screen Shot 2016-10-11 at 12.47.25 AM.png"/>
          <p:cNvPicPr preferRelativeResize="0"/>
          <p:nvPr/>
        </p:nvPicPr>
        <p:blipFill>
          <a:blip r:embed="rId3">
            <a:alphaModFix/>
          </a:blip>
          <a:stretch>
            <a:fillRect/>
          </a:stretch>
        </p:blipFill>
        <p:spPr>
          <a:xfrm>
            <a:off x="311699" y="1152466"/>
            <a:ext cx="8520601" cy="3662208"/>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Mobile system overview</a:t>
            </a:r>
          </a:p>
          <a:p>
            <a:pPr lvl="0">
              <a:spcBef>
                <a:spcPts val="0"/>
              </a:spcBef>
              <a:buNone/>
            </a:pPr>
            <a:r>
              <a:rPr lang="en"/>
              <a:t> </a:t>
            </a:r>
          </a:p>
        </p:txBody>
      </p:sp>
      <p:sp>
        <p:nvSpPr>
          <p:cNvPr id="207" name="Shape 20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208" name="Shape 208" descr="Screen Shot 2016-10-11 at 12.51.41 AM.png"/>
          <p:cNvPicPr preferRelativeResize="0"/>
          <p:nvPr/>
        </p:nvPicPr>
        <p:blipFill>
          <a:blip r:embed="rId3">
            <a:alphaModFix/>
          </a:blip>
          <a:stretch>
            <a:fillRect/>
          </a:stretch>
        </p:blipFill>
        <p:spPr>
          <a:xfrm>
            <a:off x="311700" y="1170662"/>
            <a:ext cx="8520600" cy="3380025"/>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311700" y="226500"/>
            <a:ext cx="8520600" cy="572700"/>
          </a:xfrm>
          <a:prstGeom prst="rect">
            <a:avLst/>
          </a:prstGeom>
        </p:spPr>
        <p:txBody>
          <a:bodyPr lIns="91425" tIns="91425" rIns="91425" bIns="91425" anchor="t" anchorCtr="0">
            <a:noAutofit/>
          </a:bodyPr>
          <a:lstStyle/>
          <a:p>
            <a:pPr lvl="0">
              <a:spcBef>
                <a:spcPts val="0"/>
              </a:spcBef>
              <a:buNone/>
            </a:pPr>
            <a:r>
              <a:rPr lang="en"/>
              <a:t>Mobile system attribute reports</a:t>
            </a:r>
          </a:p>
        </p:txBody>
      </p:sp>
      <p:sp>
        <p:nvSpPr>
          <p:cNvPr id="214" name="Shape 21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215" name="Shape 215" descr="Screen Shot 2016-10-11 at 12.55.21 AM.png"/>
          <p:cNvPicPr preferRelativeResize="0"/>
          <p:nvPr/>
        </p:nvPicPr>
        <p:blipFill>
          <a:blip r:embed="rId3">
            <a:alphaModFix/>
          </a:blip>
          <a:stretch>
            <a:fillRect/>
          </a:stretch>
        </p:blipFill>
        <p:spPr>
          <a:xfrm>
            <a:off x="311700" y="1005925"/>
            <a:ext cx="8520599" cy="3709476"/>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Access Analytics data with Google API</a:t>
            </a:r>
          </a:p>
        </p:txBody>
      </p:sp>
      <p:sp>
        <p:nvSpPr>
          <p:cNvPr id="221" name="Shape 22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81000" rtl="0">
              <a:lnSpc>
                <a:spcPct val="100000"/>
              </a:lnSpc>
              <a:spcBef>
                <a:spcPts val="0"/>
              </a:spcBef>
              <a:buSzPct val="100000"/>
              <a:buFont typeface="Arial" charset="0"/>
              <a:buChar char="•"/>
            </a:pPr>
            <a:r>
              <a:rPr lang="en" sz="2400" dirty="0" err="1"/>
              <a:t>DSpace</a:t>
            </a:r>
            <a:r>
              <a:rPr lang="en" sz="2400" dirty="0"/>
              <a:t> support Google Analytics statistics starting 5.x</a:t>
            </a:r>
          </a:p>
          <a:p>
            <a:pPr marL="457200" lvl="0" indent="-381000" rtl="0">
              <a:lnSpc>
                <a:spcPct val="100000"/>
              </a:lnSpc>
              <a:spcBef>
                <a:spcPts val="0"/>
              </a:spcBef>
              <a:buSzPct val="100000"/>
              <a:buFont typeface="Arial" charset="0"/>
              <a:buChar char="•"/>
            </a:pPr>
            <a:r>
              <a:rPr lang="en" sz="2400" dirty="0" err="1"/>
              <a:t>Sufia</a:t>
            </a:r>
            <a:r>
              <a:rPr lang="en" sz="2400" dirty="0"/>
              <a:t>, a Hydra IR project, uses only Google Analytics for statistics</a:t>
            </a:r>
          </a:p>
          <a:p>
            <a:pPr marL="457200" lvl="0" indent="-381000" rtl="0">
              <a:lnSpc>
                <a:spcPct val="100000"/>
              </a:lnSpc>
              <a:spcBef>
                <a:spcPts val="0"/>
              </a:spcBef>
              <a:buSzPct val="100000"/>
              <a:buFont typeface="Arial" charset="0"/>
              <a:buChar char="•"/>
            </a:pPr>
            <a:r>
              <a:rPr lang="en" sz="2400" dirty="0"/>
              <a:t>Both systems uses Google API on server side to access statistical data </a:t>
            </a:r>
          </a:p>
          <a:p>
            <a:pPr marL="457200" lvl="0" indent="-381000">
              <a:lnSpc>
                <a:spcPct val="100000"/>
              </a:lnSpc>
              <a:spcBef>
                <a:spcPts val="0"/>
              </a:spcBef>
              <a:buSzPct val="100000"/>
              <a:buFont typeface="Arial" charset="0"/>
              <a:buChar char="•"/>
            </a:pPr>
            <a:r>
              <a:rPr lang="en" sz="2400" dirty="0"/>
              <a:t>Access Analytics data from the server side enables innovative applications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Using OAuth2.0 to access Analytics data server-side</a:t>
            </a:r>
          </a:p>
        </p:txBody>
      </p:sp>
      <p:sp>
        <p:nvSpPr>
          <p:cNvPr id="227" name="Shape 22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lnSpc>
                <a:spcPct val="100000"/>
              </a:lnSpc>
              <a:spcBef>
                <a:spcPts val="0"/>
              </a:spcBef>
              <a:buAutoNum type="arabicPeriod"/>
            </a:pPr>
            <a:r>
              <a:rPr lang="en" dirty="0"/>
              <a:t>Register your web application to Analytics API in Google API console (</a:t>
            </a:r>
            <a:r>
              <a:rPr lang="en" u="sng" dirty="0">
                <a:solidFill>
                  <a:schemeClr val="hlink"/>
                </a:solidFill>
                <a:hlinkClick r:id="rId3"/>
              </a:rPr>
              <a:t>link</a:t>
            </a:r>
            <a:r>
              <a:rPr lang="en" dirty="0"/>
              <a:t>)</a:t>
            </a:r>
          </a:p>
          <a:p>
            <a:pPr marL="457200" lvl="0" indent="-228600" rtl="0">
              <a:lnSpc>
                <a:spcPct val="100000"/>
              </a:lnSpc>
              <a:spcBef>
                <a:spcPts val="0"/>
              </a:spcBef>
              <a:buAutoNum type="arabicPeriod"/>
            </a:pPr>
            <a:r>
              <a:rPr lang="en" dirty="0"/>
              <a:t>Create a service account in Google API console (</a:t>
            </a:r>
            <a:r>
              <a:rPr lang="en" u="sng" dirty="0">
                <a:solidFill>
                  <a:schemeClr val="hlink"/>
                </a:solidFill>
                <a:hlinkClick r:id="rId4"/>
              </a:rPr>
              <a:t>link</a:t>
            </a:r>
            <a:r>
              <a:rPr lang="en" dirty="0"/>
              <a:t>) and download the public/private key pair in p12 or </a:t>
            </a:r>
            <a:r>
              <a:rPr lang="en" dirty="0" err="1"/>
              <a:t>json</a:t>
            </a:r>
            <a:r>
              <a:rPr lang="en" dirty="0"/>
              <a:t> format</a:t>
            </a:r>
          </a:p>
          <a:p>
            <a:pPr marL="457200" lvl="0" indent="-228600" rtl="0">
              <a:lnSpc>
                <a:spcPct val="100000"/>
              </a:lnSpc>
              <a:spcBef>
                <a:spcPts val="0"/>
              </a:spcBef>
              <a:buAutoNum type="arabicPeriod"/>
            </a:pPr>
            <a:r>
              <a:rPr lang="en" dirty="0"/>
              <a:t>Get service account ID (email) from downloaded key and add it to the Analytics view (profile) you want to access </a:t>
            </a:r>
          </a:p>
          <a:p>
            <a:pPr marL="914400" lvl="1" indent="-228600" rtl="0">
              <a:lnSpc>
                <a:spcPct val="100000"/>
              </a:lnSpc>
              <a:spcBef>
                <a:spcPts val="0"/>
              </a:spcBef>
              <a:buAutoNum type="alphaLcPeriod"/>
            </a:pPr>
            <a:r>
              <a:rPr lang="en" dirty="0"/>
              <a:t>Go to Google Analytics account page</a:t>
            </a:r>
          </a:p>
          <a:p>
            <a:pPr marL="914400" lvl="1" indent="-228600" rtl="0">
              <a:lnSpc>
                <a:spcPct val="100000"/>
              </a:lnSpc>
              <a:spcBef>
                <a:spcPts val="0"/>
              </a:spcBef>
              <a:buAutoNum type="alphaLcPeriod"/>
            </a:pPr>
            <a:r>
              <a:rPr lang="en" dirty="0"/>
              <a:t>Click User Management in the View, add service account ID as client ID</a:t>
            </a:r>
          </a:p>
          <a:p>
            <a:pPr marL="914400" lvl="1" indent="-228600">
              <a:lnSpc>
                <a:spcPct val="100000"/>
              </a:lnSpc>
              <a:spcBef>
                <a:spcPts val="0"/>
              </a:spcBef>
              <a:buAutoNum type="alphaLcPeriod"/>
            </a:pPr>
            <a:r>
              <a:rPr lang="en" dirty="0"/>
              <a:t>Add appropriate permission to client ID (read, write, everything)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Demonstration #1</a:t>
            </a:r>
          </a:p>
        </p:txBody>
      </p:sp>
      <p:sp>
        <p:nvSpPr>
          <p:cNvPr id="233" name="Shape 23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dirty="0" err="1"/>
              <a:t>ScholarsArchive@OSU</a:t>
            </a:r>
            <a:r>
              <a:rPr lang="en" dirty="0"/>
              <a:t> using </a:t>
            </a:r>
            <a:r>
              <a:rPr lang="en" dirty="0" err="1"/>
              <a:t>Sufia</a:t>
            </a:r>
            <a:r>
              <a:rPr lang="en" dirty="0"/>
              <a:t>:</a:t>
            </a:r>
          </a:p>
          <a:p>
            <a:pPr marL="514350" lvl="0" indent="-285750" rtl="0">
              <a:spcBef>
                <a:spcPts val="0"/>
              </a:spcBef>
              <a:buFont typeface="Arial" charset="0"/>
              <a:buChar char="•"/>
            </a:pPr>
            <a:r>
              <a:rPr lang="en" u="sng" dirty="0">
                <a:solidFill>
                  <a:schemeClr val="hlink"/>
                </a:solidFill>
                <a:hlinkClick r:id="rId3"/>
              </a:rPr>
              <a:t>http://ir-staging.library.oregonstate.edu/works/df65v785p/stats</a:t>
            </a:r>
          </a:p>
          <a:p>
            <a:pPr marL="514350" lvl="0" indent="-285750" rtl="0">
              <a:spcBef>
                <a:spcPts val="0"/>
              </a:spcBef>
              <a:buFont typeface="Arial" charset="0"/>
              <a:buChar char="•"/>
            </a:pPr>
            <a:r>
              <a:rPr lang="en" u="sng" dirty="0">
                <a:solidFill>
                  <a:schemeClr val="hlink"/>
                </a:solidFill>
                <a:hlinkClick r:id="rId4"/>
              </a:rPr>
              <a:t>http://ir-staging.library.oregonstate.edu/files/3197xm04j/stats</a:t>
            </a:r>
            <a:r>
              <a:rPr lang="en" dirty="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Shape 66"/>
          <p:cNvPicPr preferRelativeResize="0"/>
          <p:nvPr/>
        </p:nvPicPr>
        <p:blipFill>
          <a:blip r:embed="rId3">
            <a:alphaModFix/>
          </a:blip>
          <a:stretch>
            <a:fillRect/>
          </a:stretch>
        </p:blipFill>
        <p:spPr>
          <a:xfrm>
            <a:off x="276150" y="73051"/>
            <a:ext cx="6768876" cy="4226499"/>
          </a:xfrm>
          <a:prstGeom prst="rect">
            <a:avLst/>
          </a:prstGeom>
          <a:noFill/>
          <a:ln>
            <a:noFill/>
          </a:ln>
        </p:spPr>
      </p:pic>
      <p:graphicFrame>
        <p:nvGraphicFramePr>
          <p:cNvPr id="67" name="Shape 67"/>
          <p:cNvGraphicFramePr/>
          <p:nvPr/>
        </p:nvGraphicFramePr>
        <p:xfrm>
          <a:off x="5679550" y="2238287"/>
          <a:ext cx="3324200" cy="2834430"/>
        </p:xfrm>
        <a:graphic>
          <a:graphicData uri="http://schemas.openxmlformats.org/drawingml/2006/table">
            <a:tbl>
              <a:tblPr>
                <a:noFill/>
                <a:tableStyleId>{D7F58AE9-7B36-4364-BFF3-69172BF9B452}</a:tableStyleId>
              </a:tblPr>
              <a:tblGrid>
                <a:gridCol w="2375125"/>
                <a:gridCol w="949075"/>
              </a:tblGrid>
              <a:tr h="315300">
                <a:tc gridSpan="2">
                  <a:txBody>
                    <a:bodyPr/>
                    <a:lstStyle/>
                    <a:p>
                      <a:pPr lvl="0" algn="ctr" rtl="0">
                        <a:spcBef>
                          <a:spcPts val="0"/>
                        </a:spcBef>
                        <a:buNone/>
                      </a:pPr>
                      <a:r>
                        <a:rPr lang="en" sz="1800" b="1"/>
                        <a:t>Content Types in SA@OSU</a:t>
                      </a:r>
                    </a:p>
                  </a:txBody>
                  <a:tcPr marL="91425" marR="91425" marT="91425" marB="91425" anchor="ctr">
                    <a:solidFill>
                      <a:schemeClr val="accent3"/>
                    </a:solidFill>
                  </a:tcPr>
                </a:tc>
                <a:tc hMerge="1">
                  <a:txBody>
                    <a:bodyPr/>
                    <a:lstStyle/>
                    <a:p>
                      <a:endParaRPr lang="en-US"/>
                    </a:p>
                  </a:txBody>
                  <a:tcPr/>
                </a:tc>
              </a:tr>
              <a:tr h="269525">
                <a:tc>
                  <a:txBody>
                    <a:bodyPr/>
                    <a:lstStyle/>
                    <a:p>
                      <a:pPr lvl="0" algn="ctr" rtl="0">
                        <a:spcBef>
                          <a:spcPts val="0"/>
                        </a:spcBef>
                        <a:buNone/>
                      </a:pPr>
                      <a:r>
                        <a:rPr lang="en"/>
                        <a:t>Theses and Dissertations</a:t>
                      </a:r>
                    </a:p>
                  </a:txBody>
                  <a:tcPr marL="91425" marR="91425" marT="91425" marB="91425" anchor="ctr">
                    <a:solidFill>
                      <a:schemeClr val="accent6"/>
                    </a:solidFill>
                  </a:tcPr>
                </a:tc>
                <a:tc>
                  <a:txBody>
                    <a:bodyPr/>
                    <a:lstStyle/>
                    <a:p>
                      <a:pPr lvl="0" algn="ctr" rtl="0">
                        <a:spcBef>
                          <a:spcPts val="0"/>
                        </a:spcBef>
                        <a:buNone/>
                      </a:pPr>
                      <a:r>
                        <a:rPr lang="en"/>
                        <a:t>24,842</a:t>
                      </a:r>
                    </a:p>
                  </a:txBody>
                  <a:tcPr marL="91425" marR="91425" marT="91425" marB="91425" anchor="ctr">
                    <a:solidFill>
                      <a:schemeClr val="accent6"/>
                    </a:solidFill>
                  </a:tcPr>
                </a:tc>
              </a:tr>
              <a:tr h="269525">
                <a:tc>
                  <a:txBody>
                    <a:bodyPr/>
                    <a:lstStyle/>
                    <a:p>
                      <a:pPr lvl="0" algn="ctr" rtl="0">
                        <a:spcBef>
                          <a:spcPts val="0"/>
                        </a:spcBef>
                        <a:buNone/>
                      </a:pPr>
                      <a:r>
                        <a:rPr lang="en"/>
                        <a:t>Technical Reports</a:t>
                      </a:r>
                    </a:p>
                  </a:txBody>
                  <a:tcPr marL="91425" marR="91425" marT="91425" marB="91425" anchor="ctr">
                    <a:solidFill>
                      <a:schemeClr val="accent6"/>
                    </a:solidFill>
                  </a:tcPr>
                </a:tc>
                <a:tc>
                  <a:txBody>
                    <a:bodyPr/>
                    <a:lstStyle/>
                    <a:p>
                      <a:pPr lvl="0" algn="ctr" rtl="0">
                        <a:spcBef>
                          <a:spcPts val="0"/>
                        </a:spcBef>
                        <a:buNone/>
                      </a:pPr>
                      <a:r>
                        <a:rPr lang="en"/>
                        <a:t>11,185</a:t>
                      </a:r>
                    </a:p>
                  </a:txBody>
                  <a:tcPr marL="91425" marR="91425" marT="91425" marB="91425" anchor="ctr">
                    <a:solidFill>
                      <a:schemeClr val="accent6"/>
                    </a:solidFill>
                  </a:tcPr>
                </a:tc>
              </a:tr>
              <a:tr h="269525">
                <a:tc>
                  <a:txBody>
                    <a:bodyPr/>
                    <a:lstStyle/>
                    <a:p>
                      <a:pPr lvl="0" algn="ctr" rtl="0">
                        <a:spcBef>
                          <a:spcPts val="0"/>
                        </a:spcBef>
                        <a:buNone/>
                      </a:pPr>
                      <a:r>
                        <a:rPr lang="en"/>
                        <a:t>Articles</a:t>
                      </a:r>
                    </a:p>
                  </a:txBody>
                  <a:tcPr marL="91425" marR="91425" marT="91425" marB="91425" anchor="ctr">
                    <a:solidFill>
                      <a:schemeClr val="accent6"/>
                    </a:solidFill>
                  </a:tcPr>
                </a:tc>
                <a:tc>
                  <a:txBody>
                    <a:bodyPr/>
                    <a:lstStyle/>
                    <a:p>
                      <a:pPr lvl="0" algn="ctr" rtl="0">
                        <a:spcBef>
                          <a:spcPts val="0"/>
                        </a:spcBef>
                        <a:buNone/>
                      </a:pPr>
                      <a:r>
                        <a:rPr lang="en"/>
                        <a:t>7,788</a:t>
                      </a:r>
                    </a:p>
                  </a:txBody>
                  <a:tcPr marL="91425" marR="91425" marT="91425" marB="91425" anchor="ctr">
                    <a:solidFill>
                      <a:schemeClr val="accent6"/>
                    </a:solidFill>
                  </a:tcPr>
                </a:tc>
              </a:tr>
              <a:tr h="269525">
                <a:tc>
                  <a:txBody>
                    <a:bodyPr/>
                    <a:lstStyle/>
                    <a:p>
                      <a:pPr lvl="0" algn="ctr" rtl="0">
                        <a:spcBef>
                          <a:spcPts val="0"/>
                        </a:spcBef>
                        <a:buNone/>
                      </a:pPr>
                      <a:r>
                        <a:rPr lang="en"/>
                        <a:t>Presentations and Posters</a:t>
                      </a:r>
                    </a:p>
                  </a:txBody>
                  <a:tcPr marL="91425" marR="91425" marT="91425" marB="91425" anchor="ctr">
                    <a:solidFill>
                      <a:schemeClr val="accent6"/>
                    </a:solidFill>
                  </a:tcPr>
                </a:tc>
                <a:tc>
                  <a:txBody>
                    <a:bodyPr/>
                    <a:lstStyle/>
                    <a:p>
                      <a:pPr lvl="0" algn="ctr" rtl="0">
                        <a:spcBef>
                          <a:spcPts val="0"/>
                        </a:spcBef>
                        <a:buNone/>
                      </a:pPr>
                      <a:r>
                        <a:rPr lang="en"/>
                        <a:t>1,041</a:t>
                      </a:r>
                    </a:p>
                  </a:txBody>
                  <a:tcPr marL="91425" marR="91425" marT="91425" marB="91425" anchor="ctr">
                    <a:solidFill>
                      <a:schemeClr val="accent6"/>
                    </a:solidFill>
                  </a:tcPr>
                </a:tc>
              </a:tr>
              <a:tr h="269525">
                <a:tc>
                  <a:txBody>
                    <a:bodyPr/>
                    <a:lstStyle/>
                    <a:p>
                      <a:pPr lvl="0" algn="ctr" rtl="0">
                        <a:spcBef>
                          <a:spcPts val="0"/>
                        </a:spcBef>
                        <a:buNone/>
                      </a:pPr>
                      <a:r>
                        <a:rPr lang="en"/>
                        <a:t>Audio and Video</a:t>
                      </a:r>
                    </a:p>
                  </a:txBody>
                  <a:tcPr marL="91425" marR="91425" marT="91425" marB="91425" anchor="ctr">
                    <a:solidFill>
                      <a:schemeClr val="accent6"/>
                    </a:solidFill>
                  </a:tcPr>
                </a:tc>
                <a:tc>
                  <a:txBody>
                    <a:bodyPr/>
                    <a:lstStyle/>
                    <a:p>
                      <a:pPr lvl="0" algn="ctr" rtl="0">
                        <a:spcBef>
                          <a:spcPts val="0"/>
                        </a:spcBef>
                        <a:buNone/>
                      </a:pPr>
                      <a:r>
                        <a:rPr lang="en"/>
                        <a:t>159</a:t>
                      </a:r>
                    </a:p>
                  </a:txBody>
                  <a:tcPr marL="91425" marR="91425" marT="91425" marB="91425" anchor="ctr">
                    <a:solidFill>
                      <a:schemeClr val="accent6"/>
                    </a:solidFill>
                  </a:tcPr>
                </a:tc>
              </a:tr>
              <a:tr h="269525">
                <a:tc>
                  <a:txBody>
                    <a:bodyPr/>
                    <a:lstStyle/>
                    <a:p>
                      <a:pPr lvl="0" algn="ctr" rtl="0">
                        <a:spcBef>
                          <a:spcPts val="0"/>
                        </a:spcBef>
                        <a:buNone/>
                      </a:pPr>
                      <a:r>
                        <a:rPr lang="en"/>
                        <a:t>Datasets</a:t>
                      </a:r>
                    </a:p>
                  </a:txBody>
                  <a:tcPr marL="91425" marR="91425" marT="91425" marB="91425" anchor="ctr">
                    <a:solidFill>
                      <a:schemeClr val="accent6"/>
                    </a:solidFill>
                  </a:tcPr>
                </a:tc>
                <a:tc>
                  <a:txBody>
                    <a:bodyPr/>
                    <a:lstStyle/>
                    <a:p>
                      <a:pPr lvl="0" algn="ctr" rtl="0">
                        <a:spcBef>
                          <a:spcPts val="0"/>
                        </a:spcBef>
                        <a:buNone/>
                      </a:pPr>
                      <a:r>
                        <a:rPr lang="en"/>
                        <a:t>59</a:t>
                      </a:r>
                    </a:p>
                  </a:txBody>
                  <a:tcPr marL="91425" marR="91425" marT="91425" marB="91425" anchor="ctr">
                    <a:solidFill>
                      <a:schemeClr val="accent6"/>
                    </a:solidFill>
                  </a:tcPr>
                </a:tc>
              </a:tr>
            </a:tbl>
          </a:graphicData>
        </a:graphic>
      </p:graphicFrame>
      <p:pic>
        <p:nvPicPr>
          <p:cNvPr id="68" name="Shape 68"/>
          <p:cNvPicPr preferRelativeResize="0"/>
          <p:nvPr/>
        </p:nvPicPr>
        <p:blipFill>
          <a:blip r:embed="rId4">
            <a:alphaModFix/>
          </a:blip>
          <a:stretch>
            <a:fillRect/>
          </a:stretch>
        </p:blipFill>
        <p:spPr>
          <a:xfrm>
            <a:off x="93675" y="2237774"/>
            <a:ext cx="4930764" cy="2813474"/>
          </a:xfrm>
          <a:prstGeom prst="rect">
            <a:avLst/>
          </a:prstGeom>
          <a:noFill/>
          <a:ln>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Demonstration #2 </a:t>
            </a:r>
          </a:p>
        </p:txBody>
      </p:sp>
      <p:sp>
        <p:nvSpPr>
          <p:cNvPr id="239" name="Shape 23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GlobalAudienceMap@OSU:</a:t>
            </a:r>
          </a:p>
          <a:p>
            <a:pPr marL="457200" lvl="0" indent="-228600">
              <a:spcBef>
                <a:spcPts val="0"/>
              </a:spcBef>
            </a:pPr>
            <a:r>
              <a:rPr lang="en" u="sng">
                <a:solidFill>
                  <a:schemeClr val="hlink"/>
                </a:solidFill>
                <a:hlinkClick r:id="rId3"/>
              </a:rPr>
              <a:t>http://readershipmap-dev.library.oregonstate.edu/</a:t>
            </a:r>
            <a:r>
              <a:rPr lang="en"/>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490250" y="450150"/>
            <a:ext cx="7431900" cy="4090800"/>
          </a:xfrm>
          <a:prstGeom prst="rect">
            <a:avLst/>
          </a:prstGeom>
        </p:spPr>
        <p:txBody>
          <a:bodyPr lIns="91425" tIns="91425" rIns="91425" bIns="91425" anchor="ctr" anchorCtr="0">
            <a:noAutofit/>
          </a:bodyPr>
          <a:lstStyle/>
          <a:p>
            <a:pPr lvl="0">
              <a:spcBef>
                <a:spcPts val="0"/>
              </a:spcBef>
              <a:buNone/>
            </a:pPr>
            <a:r>
              <a:rPr lang="en"/>
              <a:t>Thanks! </a:t>
            </a:r>
          </a:p>
          <a:p>
            <a:pPr lvl="0">
              <a:spcBef>
                <a:spcPts val="0"/>
              </a:spcBef>
              <a:buNone/>
            </a:pPr>
            <a:endParaRPr sz="2400"/>
          </a:p>
          <a:p>
            <a:pPr lvl="0">
              <a:spcBef>
                <a:spcPts val="0"/>
              </a:spcBef>
              <a:buNone/>
            </a:pPr>
            <a:r>
              <a:rPr lang="en" sz="2400"/>
              <a:t>Presenter email: </a:t>
            </a:r>
            <a:r>
              <a:rPr lang="en" sz="2400" u="sng">
                <a:solidFill>
                  <a:schemeClr val="hlink"/>
                </a:solidFill>
                <a:hlinkClick r:id="rId3"/>
              </a:rPr>
              <a:t>hui.zhang@oregonstate.edu</a:t>
            </a:r>
          </a:p>
          <a:p>
            <a:pPr lvl="0">
              <a:spcBef>
                <a:spcPts val="0"/>
              </a:spcBef>
              <a:buNone/>
            </a:pPr>
            <a:r>
              <a:rPr lang="en" sz="2400"/>
              <a:t>Presenter profile: </a:t>
            </a:r>
            <a:r>
              <a:rPr lang="en" sz="2400" u="sng">
                <a:solidFill>
                  <a:schemeClr val="hlink"/>
                </a:solidFill>
                <a:hlinkClick r:id="rId4"/>
              </a:rPr>
              <a:t>http://osulibrary.oregonstate.edu/staff/zhanghu</a:t>
            </a:r>
            <a:r>
              <a:rPr lang="en" sz="2400"/>
              <a:t> </a:t>
            </a:r>
          </a:p>
          <a:p>
            <a:pPr lvl="0">
              <a:spcBef>
                <a:spcPts val="0"/>
              </a:spcBef>
              <a:buNone/>
            </a:pPr>
            <a:r>
              <a:rPr lang="en"/>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Library services at ScholarsArchive@OSU</a:t>
            </a:r>
          </a:p>
        </p:txBody>
      </p:sp>
      <p:sp>
        <p:nvSpPr>
          <p:cNvPr id="74" name="Shape 7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lnSpc>
                <a:spcPct val="100000"/>
              </a:lnSpc>
              <a:spcBef>
                <a:spcPts val="0"/>
              </a:spcBef>
              <a:spcAft>
                <a:spcPts val="0"/>
              </a:spcAft>
            </a:pPr>
            <a:r>
              <a:rPr lang="en" sz="2400" dirty="0">
                <a:solidFill>
                  <a:schemeClr val="dk1"/>
                </a:solidFill>
              </a:rPr>
              <a:t>Electronic theses and dissertations (ETD)</a:t>
            </a:r>
          </a:p>
          <a:p>
            <a:pPr marL="514350" lvl="0" indent="-285750" rtl="0">
              <a:lnSpc>
                <a:spcPct val="100000"/>
              </a:lnSpc>
              <a:spcBef>
                <a:spcPts val="0"/>
              </a:spcBef>
              <a:spcAft>
                <a:spcPts val="0"/>
              </a:spcAft>
              <a:buClr>
                <a:schemeClr val="dk1"/>
              </a:buClr>
              <a:buFont typeface="Arial" charset="0"/>
              <a:buChar char="•"/>
            </a:pPr>
            <a:r>
              <a:rPr lang="en" dirty="0">
                <a:solidFill>
                  <a:schemeClr val="dk1"/>
                </a:solidFill>
              </a:rPr>
              <a:t>Digital archive with these dated back to early 1900</a:t>
            </a:r>
          </a:p>
          <a:p>
            <a:pPr marL="514350" lvl="0" indent="-285750" rtl="0">
              <a:lnSpc>
                <a:spcPct val="100000"/>
              </a:lnSpc>
              <a:spcBef>
                <a:spcPts val="0"/>
              </a:spcBef>
              <a:spcAft>
                <a:spcPts val="0"/>
              </a:spcAft>
              <a:buClr>
                <a:schemeClr val="dk1"/>
              </a:buClr>
              <a:buFont typeface="Arial" charset="0"/>
              <a:buChar char="•"/>
            </a:pPr>
            <a:r>
              <a:rPr lang="en" dirty="0">
                <a:solidFill>
                  <a:schemeClr val="dk1"/>
                </a:solidFill>
              </a:rPr>
              <a:t>Deposit final version of thesis/dissertation to SA@OSU is a degree requirement</a:t>
            </a:r>
          </a:p>
          <a:p>
            <a:pPr lvl="0" rtl="0">
              <a:lnSpc>
                <a:spcPct val="100000"/>
              </a:lnSpc>
              <a:spcBef>
                <a:spcPts val="0"/>
              </a:spcBef>
              <a:spcAft>
                <a:spcPts val="0"/>
              </a:spcAft>
            </a:pPr>
            <a:r>
              <a:rPr lang="en" sz="2400" dirty="0">
                <a:solidFill>
                  <a:schemeClr val="dk1"/>
                </a:solidFill>
              </a:rPr>
              <a:t>Green Open Access</a:t>
            </a:r>
          </a:p>
          <a:p>
            <a:pPr marL="514350" lvl="0" indent="-285750">
              <a:lnSpc>
                <a:spcPct val="100000"/>
              </a:lnSpc>
              <a:spcBef>
                <a:spcPts val="0"/>
              </a:spcBef>
              <a:spcAft>
                <a:spcPts val="0"/>
              </a:spcAft>
              <a:buClr>
                <a:schemeClr val="dk1"/>
              </a:buClr>
              <a:buFont typeface="Arial" charset="0"/>
              <a:buChar char="•"/>
            </a:pPr>
            <a:r>
              <a:rPr lang="en" dirty="0">
                <a:solidFill>
                  <a:schemeClr val="dk1"/>
                </a:solidFill>
              </a:rPr>
              <a:t>University faculty senate passed an OA mandate in 2013</a:t>
            </a:r>
          </a:p>
          <a:p>
            <a:pPr lvl="0" rtl="0">
              <a:lnSpc>
                <a:spcPct val="100000"/>
              </a:lnSpc>
              <a:spcBef>
                <a:spcPts val="0"/>
              </a:spcBef>
              <a:spcAft>
                <a:spcPts val="0"/>
              </a:spcAft>
            </a:pPr>
            <a:r>
              <a:rPr lang="en" sz="2400" dirty="0">
                <a:solidFill>
                  <a:schemeClr val="dk1"/>
                </a:solidFill>
              </a:rPr>
              <a:t>Data management</a:t>
            </a:r>
          </a:p>
          <a:p>
            <a:pPr marL="514350" lvl="0" indent="-285750">
              <a:lnSpc>
                <a:spcPct val="100000"/>
              </a:lnSpc>
              <a:spcBef>
                <a:spcPts val="0"/>
              </a:spcBef>
              <a:spcAft>
                <a:spcPts val="0"/>
              </a:spcAft>
              <a:buClr>
                <a:schemeClr val="dk1"/>
              </a:buClr>
              <a:buFont typeface="Arial" charset="0"/>
              <a:buChar char="•"/>
            </a:pPr>
            <a:r>
              <a:rPr lang="en" dirty="0">
                <a:solidFill>
                  <a:schemeClr val="dk1"/>
                </a:solidFill>
              </a:rPr>
              <a:t>Research data collections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IR Assessment and metrics</a:t>
            </a:r>
          </a:p>
        </p:txBody>
      </p:sp>
      <p:sp>
        <p:nvSpPr>
          <p:cNvPr id="80" name="Shape 80"/>
          <p:cNvSpPr txBox="1">
            <a:spLocks noGrp="1"/>
          </p:cNvSpPr>
          <p:nvPr>
            <p:ph type="body" idx="1"/>
          </p:nvPr>
        </p:nvSpPr>
        <p:spPr>
          <a:xfrm>
            <a:off x="311700" y="1152475"/>
            <a:ext cx="8520600" cy="3819000"/>
          </a:xfrm>
          <a:prstGeom prst="rect">
            <a:avLst/>
          </a:prstGeom>
        </p:spPr>
        <p:txBody>
          <a:bodyPr lIns="91425" tIns="91425" rIns="91425" bIns="91425" anchor="t" anchorCtr="0">
            <a:noAutofit/>
          </a:bodyPr>
          <a:lstStyle/>
          <a:p>
            <a:pPr lvl="0">
              <a:lnSpc>
                <a:spcPct val="100000"/>
              </a:lnSpc>
              <a:spcBef>
                <a:spcPts val="0"/>
              </a:spcBef>
            </a:pPr>
            <a:r>
              <a:rPr lang="en" dirty="0"/>
              <a:t>Usage</a:t>
            </a:r>
          </a:p>
          <a:p>
            <a:pPr marL="457200" lvl="0" indent="-330200" rtl="0">
              <a:lnSpc>
                <a:spcPct val="100000"/>
              </a:lnSpc>
              <a:spcBef>
                <a:spcPts val="0"/>
              </a:spcBef>
              <a:buSzPct val="100000"/>
              <a:buFont typeface="Arial" charset="0"/>
              <a:buChar char="•"/>
            </a:pPr>
            <a:r>
              <a:rPr lang="en" sz="1600" dirty="0" err="1"/>
              <a:t>Pageview</a:t>
            </a:r>
            <a:endParaRPr lang="en" sz="1600" dirty="0"/>
          </a:p>
          <a:p>
            <a:pPr marL="457200" lvl="0" indent="-330200" rtl="0">
              <a:lnSpc>
                <a:spcPct val="100000"/>
              </a:lnSpc>
              <a:spcBef>
                <a:spcPts val="0"/>
              </a:spcBef>
              <a:buSzPct val="100000"/>
              <a:buFont typeface="Arial" charset="0"/>
              <a:buChar char="•"/>
            </a:pPr>
            <a:r>
              <a:rPr lang="en" sz="1600" dirty="0"/>
              <a:t>download</a:t>
            </a:r>
          </a:p>
          <a:p>
            <a:pPr lvl="0" rtl="0">
              <a:lnSpc>
                <a:spcPct val="100000"/>
              </a:lnSpc>
              <a:spcBef>
                <a:spcPts val="0"/>
              </a:spcBef>
            </a:pPr>
            <a:r>
              <a:rPr lang="en" dirty="0"/>
              <a:t>Dissemination and discovery</a:t>
            </a:r>
          </a:p>
          <a:p>
            <a:pPr marL="457200" lvl="0" indent="-330200" rtl="0">
              <a:lnSpc>
                <a:spcPct val="100000"/>
              </a:lnSpc>
              <a:spcBef>
                <a:spcPts val="0"/>
              </a:spcBef>
              <a:buSzPct val="100000"/>
              <a:buFont typeface="Arial" charset="0"/>
              <a:buChar char="•"/>
            </a:pPr>
            <a:r>
              <a:rPr lang="en" sz="1600" dirty="0"/>
              <a:t>International access</a:t>
            </a:r>
          </a:p>
          <a:p>
            <a:pPr marL="457200" lvl="0" indent="-330200" rtl="0">
              <a:lnSpc>
                <a:spcPct val="100000"/>
              </a:lnSpc>
              <a:spcBef>
                <a:spcPts val="0"/>
              </a:spcBef>
              <a:buSzPct val="100000"/>
              <a:buFont typeface="Arial" charset="0"/>
              <a:buChar char="•"/>
            </a:pPr>
            <a:r>
              <a:rPr lang="en" sz="1600" dirty="0"/>
              <a:t>Sources of visits</a:t>
            </a:r>
          </a:p>
          <a:p>
            <a:pPr marL="457200" lvl="0" indent="-330200">
              <a:lnSpc>
                <a:spcPct val="100000"/>
              </a:lnSpc>
              <a:spcBef>
                <a:spcPts val="0"/>
              </a:spcBef>
              <a:buSzPct val="100000"/>
              <a:buFont typeface="Arial" charset="0"/>
              <a:buChar char="•"/>
            </a:pPr>
            <a:r>
              <a:rPr lang="en" sz="1600" dirty="0"/>
              <a:t>Audience demographic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nSpc>
                <a:spcPct val="115000"/>
              </a:lnSpc>
              <a:spcBef>
                <a:spcPts val="0"/>
              </a:spcBef>
              <a:spcAft>
                <a:spcPts val="1600"/>
              </a:spcAft>
              <a:buNone/>
            </a:pPr>
            <a:r>
              <a:rPr lang="en" sz="2400">
                <a:solidFill>
                  <a:schemeClr val="dk2"/>
                </a:solidFill>
              </a:rPr>
              <a:t>Impact assessment for IR with DSpace statistics</a:t>
            </a:r>
          </a:p>
        </p:txBody>
      </p:sp>
      <p:sp>
        <p:nvSpPr>
          <p:cNvPr id="86" name="Shape 8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dirty="0"/>
              <a:t>Usage statistics as a feature of </a:t>
            </a:r>
            <a:r>
              <a:rPr lang="en" dirty="0" err="1"/>
              <a:t>DSpace</a:t>
            </a:r>
            <a:r>
              <a:rPr lang="en" dirty="0"/>
              <a:t>:</a:t>
            </a:r>
          </a:p>
          <a:p>
            <a:pPr marL="514350" lvl="0" indent="-285750" rtl="0">
              <a:spcBef>
                <a:spcPts val="0"/>
              </a:spcBef>
              <a:buFont typeface="Arial" charset="0"/>
              <a:buChar char="•"/>
            </a:pPr>
            <a:r>
              <a:rPr lang="en" dirty="0"/>
              <a:t>Number of downloads available at community, collection, and item levels</a:t>
            </a:r>
          </a:p>
          <a:p>
            <a:pPr marL="514350" lvl="0" indent="-285750" rtl="0">
              <a:spcBef>
                <a:spcPts val="0"/>
              </a:spcBef>
              <a:buFont typeface="Arial" charset="0"/>
              <a:buChar char="•"/>
            </a:pPr>
            <a:r>
              <a:rPr lang="en" dirty="0"/>
              <a:t>Provided to faculty and departments as measure of scholarly impact of their works</a:t>
            </a:r>
          </a:p>
          <a:p>
            <a:pPr marL="514350" lvl="0" indent="-285750">
              <a:spcBef>
                <a:spcPts val="0"/>
              </a:spcBef>
              <a:buFont typeface="Arial" charset="0"/>
              <a:buChar char="•"/>
            </a:pPr>
            <a:r>
              <a:rPr lang="en" dirty="0"/>
              <a:t>Migrate the backend index engine from </a:t>
            </a:r>
            <a:r>
              <a:rPr lang="en" dirty="0" err="1"/>
              <a:t>Solr</a:t>
            </a:r>
            <a:r>
              <a:rPr lang="en" dirty="0"/>
              <a:t> to </a:t>
            </a:r>
            <a:r>
              <a:rPr lang="en" dirty="0" err="1"/>
              <a:t>Elasticsearch</a:t>
            </a:r>
            <a:r>
              <a:rPr lang="en" dirty="0"/>
              <a:t> for performance issue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3596400" cy="1005000"/>
          </a:xfrm>
          <a:prstGeom prst="rect">
            <a:avLst/>
          </a:prstGeom>
        </p:spPr>
        <p:txBody>
          <a:bodyPr lIns="91425" tIns="91425" rIns="91425" bIns="91425" anchor="t" anchorCtr="0">
            <a:noAutofit/>
          </a:bodyPr>
          <a:lstStyle/>
          <a:p>
            <a:pPr lvl="0">
              <a:spcBef>
                <a:spcPts val="0"/>
              </a:spcBef>
              <a:buNone/>
            </a:pPr>
            <a:r>
              <a:rPr lang="en"/>
              <a:t>Issues with DSpace usage statistics</a:t>
            </a:r>
          </a:p>
        </p:txBody>
      </p:sp>
      <p:sp>
        <p:nvSpPr>
          <p:cNvPr id="92" name="Shape 92"/>
          <p:cNvSpPr txBox="1">
            <a:spLocks noGrp="1"/>
          </p:cNvSpPr>
          <p:nvPr>
            <p:ph type="body" idx="1"/>
          </p:nvPr>
        </p:nvSpPr>
        <p:spPr>
          <a:xfrm>
            <a:off x="311700" y="1587300"/>
            <a:ext cx="3259800" cy="3449400"/>
          </a:xfrm>
          <a:prstGeom prst="rect">
            <a:avLst/>
          </a:prstGeom>
        </p:spPr>
        <p:txBody>
          <a:bodyPr lIns="91425" tIns="91425" rIns="91425" bIns="91425" anchor="t" anchorCtr="0">
            <a:noAutofit/>
          </a:bodyPr>
          <a:lstStyle/>
          <a:p>
            <a:pPr marL="457200" lvl="0" indent="-342900" rtl="0">
              <a:spcBef>
                <a:spcPts val="0"/>
              </a:spcBef>
              <a:buSzPct val="100000"/>
              <a:buFont typeface="Arial" charset="0"/>
              <a:buChar char="•"/>
            </a:pPr>
            <a:r>
              <a:rPr lang="en" sz="1800" dirty="0"/>
              <a:t>Index errors</a:t>
            </a:r>
          </a:p>
          <a:p>
            <a:pPr marL="457200" lvl="0" indent="-342900">
              <a:spcBef>
                <a:spcPts val="0"/>
              </a:spcBef>
              <a:buSzPct val="100000"/>
              <a:buFont typeface="Arial" charset="0"/>
              <a:buChar char="•"/>
            </a:pPr>
            <a:r>
              <a:rPr lang="en" sz="1800" dirty="0"/>
              <a:t>bots/crawlers</a:t>
            </a:r>
          </a:p>
        </p:txBody>
      </p:sp>
      <p:pic>
        <p:nvPicPr>
          <p:cNvPr id="93" name="Shape 93" descr="Screen Shot 2016-10-18 at 6.39.59 PM.png"/>
          <p:cNvPicPr preferRelativeResize="0"/>
          <p:nvPr/>
        </p:nvPicPr>
        <p:blipFill>
          <a:blip r:embed="rId3">
            <a:alphaModFix/>
          </a:blip>
          <a:stretch>
            <a:fillRect/>
          </a:stretch>
        </p:blipFill>
        <p:spPr>
          <a:xfrm>
            <a:off x="3908008" y="0"/>
            <a:ext cx="5150684" cy="5143500"/>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445025"/>
            <a:ext cx="3596400" cy="1364100"/>
          </a:xfrm>
          <a:prstGeom prst="rect">
            <a:avLst/>
          </a:prstGeom>
        </p:spPr>
        <p:txBody>
          <a:bodyPr lIns="91425" tIns="91425" rIns="91425" bIns="91425" anchor="t" anchorCtr="0">
            <a:noAutofit/>
          </a:bodyPr>
          <a:lstStyle/>
          <a:p>
            <a:pPr lvl="0" rtl="0">
              <a:spcBef>
                <a:spcPts val="0"/>
              </a:spcBef>
              <a:buNone/>
            </a:pPr>
            <a:r>
              <a:rPr lang="en"/>
              <a:t>DSpace usage issues with multi-file items</a:t>
            </a:r>
          </a:p>
        </p:txBody>
      </p:sp>
      <p:sp>
        <p:nvSpPr>
          <p:cNvPr id="99" name="Shape 99"/>
          <p:cNvSpPr txBox="1">
            <a:spLocks noGrp="1"/>
          </p:cNvSpPr>
          <p:nvPr>
            <p:ph type="body" idx="1"/>
          </p:nvPr>
        </p:nvSpPr>
        <p:spPr>
          <a:xfrm>
            <a:off x="311700" y="2108225"/>
            <a:ext cx="3259800" cy="2928300"/>
          </a:xfrm>
          <a:prstGeom prst="rect">
            <a:avLst/>
          </a:prstGeom>
        </p:spPr>
        <p:txBody>
          <a:bodyPr lIns="91425" tIns="91425" rIns="91425" bIns="91425" anchor="t" anchorCtr="0">
            <a:noAutofit/>
          </a:bodyPr>
          <a:lstStyle/>
          <a:p>
            <a:pPr marL="457200" lvl="0" indent="-342900" rtl="0">
              <a:spcBef>
                <a:spcPts val="0"/>
              </a:spcBef>
              <a:buSzPct val="100000"/>
              <a:buFont typeface="Arial" charset="0"/>
              <a:buChar char="•"/>
            </a:pPr>
            <a:r>
              <a:rPr lang="en" sz="1800" dirty="0"/>
              <a:t>Download statistics with fine granularity only available at item level.</a:t>
            </a:r>
          </a:p>
        </p:txBody>
      </p:sp>
      <p:pic>
        <p:nvPicPr>
          <p:cNvPr id="100" name="Shape 100" descr="Screen Shot 2016-10-18 at 6.46.58 PM.png"/>
          <p:cNvPicPr preferRelativeResize="0"/>
          <p:nvPr/>
        </p:nvPicPr>
        <p:blipFill>
          <a:blip r:embed="rId3">
            <a:alphaModFix/>
          </a:blip>
          <a:stretch>
            <a:fillRect/>
          </a:stretch>
        </p:blipFill>
        <p:spPr>
          <a:xfrm>
            <a:off x="4257910" y="0"/>
            <a:ext cx="4701327" cy="5143499"/>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Impact assessment for IR with Google Analytics</a:t>
            </a:r>
          </a:p>
        </p:txBody>
      </p:sp>
      <p:sp>
        <p:nvSpPr>
          <p:cNvPr id="106" name="Shape 10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81000" rtl="0">
              <a:lnSpc>
                <a:spcPct val="150000"/>
              </a:lnSpc>
              <a:spcBef>
                <a:spcPts val="0"/>
              </a:spcBef>
              <a:buSzPct val="100000"/>
              <a:buFont typeface="Arial" charset="0"/>
              <a:buChar char="•"/>
            </a:pPr>
            <a:r>
              <a:rPr lang="en" sz="2400" dirty="0" err="1"/>
              <a:t>Analytics.js</a:t>
            </a:r>
            <a:endParaRPr lang="en" sz="2400" dirty="0"/>
          </a:p>
          <a:p>
            <a:pPr marL="457200" lvl="0" indent="-381000" rtl="0">
              <a:lnSpc>
                <a:spcPct val="150000"/>
              </a:lnSpc>
              <a:spcBef>
                <a:spcPts val="0"/>
              </a:spcBef>
              <a:buSzPct val="100000"/>
              <a:buFont typeface="Arial" charset="0"/>
              <a:buChar char="•"/>
            </a:pPr>
            <a:r>
              <a:rPr lang="en" sz="2400" dirty="0"/>
              <a:t>How to track </a:t>
            </a:r>
            <a:r>
              <a:rPr lang="en" sz="2400" dirty="0" err="1"/>
              <a:t>pageview</a:t>
            </a:r>
            <a:r>
              <a:rPr lang="en" sz="2400" dirty="0"/>
              <a:t> in </a:t>
            </a:r>
            <a:r>
              <a:rPr lang="en" sz="2400" dirty="0" err="1"/>
              <a:t>DSpace</a:t>
            </a:r>
            <a:endParaRPr lang="en" sz="2400" dirty="0"/>
          </a:p>
          <a:p>
            <a:pPr marL="457200" lvl="0" indent="-381000">
              <a:lnSpc>
                <a:spcPct val="150000"/>
              </a:lnSpc>
              <a:spcBef>
                <a:spcPts val="0"/>
              </a:spcBef>
              <a:buSzPct val="100000"/>
              <a:buFont typeface="Arial" charset="0"/>
              <a:buChar char="•"/>
            </a:pPr>
            <a:r>
              <a:rPr lang="en" sz="2400" dirty="0"/>
              <a:t>How to track download in </a:t>
            </a:r>
            <a:r>
              <a:rPr lang="en" sz="2400" dirty="0" err="1"/>
              <a:t>DSpace</a:t>
            </a:r>
            <a:endParaRPr lang="en"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969</Words>
  <Application>Microsoft Macintosh PowerPoint</Application>
  <PresentationFormat>On-screen Show (16:9)</PresentationFormat>
  <Paragraphs>152</Paragraphs>
  <Slides>31</Slides>
  <Notes>31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31</vt:i4>
      </vt:variant>
    </vt:vector>
  </HeadingPairs>
  <TitlesOfParts>
    <vt:vector size="33" baseType="lpstr">
      <vt:lpstr>Arial</vt:lpstr>
      <vt:lpstr>simple-light-2</vt:lpstr>
      <vt:lpstr>Assessment for Success with Institutional Repository Services</vt:lpstr>
      <vt:lpstr>Agenda</vt:lpstr>
      <vt:lpstr>PowerPoint Presentation</vt:lpstr>
      <vt:lpstr>Library services at ScholarsArchive@OSU</vt:lpstr>
      <vt:lpstr>IR Assessment and metrics</vt:lpstr>
      <vt:lpstr>Impact assessment for IR with DSpace statistics</vt:lpstr>
      <vt:lpstr>Issues with DSpace usage statistics</vt:lpstr>
      <vt:lpstr>DSpace usage issues with multi-file items</vt:lpstr>
      <vt:lpstr>Impact assessment for IR with Google Analytics</vt:lpstr>
      <vt:lpstr>Analytics.js</vt:lpstr>
      <vt:lpstr>Locating tracking snippet</vt:lpstr>
      <vt:lpstr>Tracking pageview in DSpace with Analytics</vt:lpstr>
      <vt:lpstr>Tracking download in DSpace with Analytics</vt:lpstr>
      <vt:lpstr>Understand Analytics reports</vt:lpstr>
      <vt:lpstr>Dimensions and metrics</vt:lpstr>
      <vt:lpstr>PowerPoint Presentation</vt:lpstr>
      <vt:lpstr>Q. How much contributions of search engine and social media to the traffic of your IR?</vt:lpstr>
      <vt:lpstr>Channel report</vt:lpstr>
      <vt:lpstr>Referral report</vt:lpstr>
      <vt:lpstr>Source/Medium report</vt:lpstr>
      <vt:lpstr>Social overview</vt:lpstr>
      <vt:lpstr>Who are you users?</vt:lpstr>
      <vt:lpstr>Geo location report</vt:lpstr>
      <vt:lpstr>Service provider report</vt:lpstr>
      <vt:lpstr>Mobile system overview  </vt:lpstr>
      <vt:lpstr>Mobile system attribute reports</vt:lpstr>
      <vt:lpstr>Access Analytics data with Google API</vt:lpstr>
      <vt:lpstr>Using OAuth2.0 to access Analytics data server-side</vt:lpstr>
      <vt:lpstr>Demonstration #1</vt:lpstr>
      <vt:lpstr>Demonstration #2 </vt:lpstr>
      <vt:lpstr>Thanks!   Presenter email: hui.zhang@oregonstate.edu Presenter profile: http://osulibrary.oregonstate.edu/staff/zhanghu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for Success with Institutional Repository Services</dc:title>
  <cp:lastModifiedBy>Microsoft Office User</cp:lastModifiedBy>
  <cp:revision>1</cp:revision>
  <dcterms:modified xsi:type="dcterms:W3CDTF">2016-10-19T04:45:00Z</dcterms:modified>
</cp:coreProperties>
</file>